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9" r:id="rId2"/>
    <p:sldId id="266" r:id="rId3"/>
    <p:sldId id="294" r:id="rId4"/>
    <p:sldId id="297" r:id="rId5"/>
    <p:sldId id="282" r:id="rId6"/>
    <p:sldId id="283" r:id="rId7"/>
    <p:sldId id="280" r:id="rId8"/>
    <p:sldId id="281" r:id="rId9"/>
    <p:sldId id="309" r:id="rId10"/>
    <p:sldId id="257" r:id="rId11"/>
    <p:sldId id="260" r:id="rId12"/>
    <p:sldId id="307" r:id="rId13"/>
    <p:sldId id="306" r:id="rId14"/>
    <p:sldId id="262" r:id="rId15"/>
    <p:sldId id="272" r:id="rId16"/>
    <p:sldId id="273" r:id="rId17"/>
    <p:sldId id="295" r:id="rId18"/>
    <p:sldId id="263" r:id="rId19"/>
    <p:sldId id="276" r:id="rId20"/>
    <p:sldId id="264" r:id="rId21"/>
    <p:sldId id="27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8" r:id="rId3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1A0C"/>
    <a:srgbClr val="0C1208"/>
    <a:srgbClr val="FFFF00"/>
    <a:srgbClr val="182511"/>
    <a:srgbClr val="263D1B"/>
    <a:srgbClr val="3E6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88783" autoAdjust="0"/>
  </p:normalViewPr>
  <p:slideViewPr>
    <p:cSldViewPr>
      <p:cViewPr varScale="1">
        <p:scale>
          <a:sx n="99" d="100"/>
          <a:sy n="99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219C9-9D97-404F-BBEA-E94704ADDC1F}" type="datetimeFigureOut">
              <a:rPr lang="ko-KR" altLang="en-US" smtClean="0"/>
              <a:t>2012-05-31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5025B-F506-4E1A-8E41-3F2E58B4D6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125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F2395-3073-46AA-A266-D76C8F47CC2F}" type="datetimeFigureOut">
              <a:rPr lang="ko-KR" altLang="en-US" smtClean="0"/>
              <a:t>2012-05-31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815FA-1AEA-42B1-A411-16B05039F6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4093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GOOD DESIGN</a:t>
            </a:r>
            <a:r>
              <a:rPr lang="ko-KR" altLang="en-US" dirty="0" smtClean="0"/>
              <a:t>은</a:t>
            </a:r>
            <a:r>
              <a:rPr lang="en-US" altLang="ko-KR" dirty="0" smtClean="0"/>
              <a:t> </a:t>
            </a:r>
            <a:r>
              <a:rPr lang="ko-KR" altLang="en-US" dirty="0" smtClean="0"/>
              <a:t>제품의 물리적 측면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기업문화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사회적 환경 등 다양한 요소와 관련되어있기 때문에 </a:t>
            </a:r>
            <a:r>
              <a:rPr lang="ko-KR" altLang="en-US" baseline="0" dirty="0" smtClean="0"/>
              <a:t>몇 마디로 정의하기는 어려운 일</a:t>
            </a:r>
            <a:r>
              <a:rPr lang="en-US" altLang="ko-KR" baseline="0" dirty="0" smtClean="0"/>
              <a:t>.</a:t>
            </a:r>
            <a:r>
              <a:rPr lang="ko-KR" altLang="en-US" baseline="0" dirty="0" smtClean="0"/>
              <a:t>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baseline="0" dirty="0" smtClean="0"/>
              <a:t>GOOD DESIGN</a:t>
            </a:r>
            <a:r>
              <a:rPr lang="ko-KR" altLang="en-US" baseline="0" dirty="0" smtClean="0"/>
              <a:t>에 대한 학자들의 정의도 다르며 </a:t>
            </a:r>
            <a:r>
              <a:rPr lang="ko-KR" altLang="en-US" dirty="0" smtClean="0"/>
              <a:t>각 나라에서</a:t>
            </a:r>
            <a:r>
              <a:rPr lang="ko-KR" altLang="en-US" baseline="0" dirty="0" smtClean="0"/>
              <a:t> 실시하는 </a:t>
            </a:r>
            <a:r>
              <a:rPr lang="en-US" altLang="ko-KR" dirty="0" smtClean="0"/>
              <a:t>GOOD</a:t>
            </a:r>
            <a:r>
              <a:rPr lang="en-US" altLang="ko-KR" baseline="0" dirty="0" smtClean="0"/>
              <a:t> DESIGN</a:t>
            </a:r>
            <a:r>
              <a:rPr lang="ko-KR" altLang="en-US" baseline="0" dirty="0" smtClean="0"/>
              <a:t>상은 각기 다른 기준을 갖고 있지만</a:t>
            </a:r>
            <a:r>
              <a:rPr lang="en-US" altLang="ko-KR" baseline="0" dirty="0" smtClean="0"/>
              <a:t>,</a:t>
            </a:r>
          </a:p>
          <a:p>
            <a:r>
              <a:rPr lang="ko-KR" altLang="en-US" baseline="0" dirty="0" smtClean="0"/>
              <a:t>기본적으로 </a:t>
            </a:r>
            <a:r>
              <a:rPr lang="en-US" altLang="ko-KR" baseline="0" dirty="0" smtClean="0"/>
              <a:t>GOOD DESIGN</a:t>
            </a:r>
            <a:r>
              <a:rPr lang="ko-KR" altLang="en-US" baseline="0" dirty="0" smtClean="0"/>
              <a:t>의 틀을 이루는 기본요건은 디자인의 형태적 조형성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상품의 기능성과 경제성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제품을 만드는 </a:t>
            </a:r>
            <a:r>
              <a:rPr lang="ko-KR" altLang="en-US" baseline="0" dirty="0" err="1" smtClean="0"/>
              <a:t>제작성</a:t>
            </a:r>
            <a:r>
              <a:rPr lang="en-US" altLang="ko-KR" baseline="0" dirty="0" smtClean="0"/>
              <a:t>, </a:t>
            </a:r>
          </a:p>
          <a:p>
            <a:r>
              <a:rPr lang="ko-KR" altLang="en-US" baseline="0" dirty="0" smtClean="0"/>
              <a:t>소비자가 느끼는 사용성과 </a:t>
            </a:r>
            <a:r>
              <a:rPr lang="ko-KR" altLang="en-US" baseline="0" dirty="0" err="1" smtClean="0"/>
              <a:t>만족성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규정에 맞는지에 대한 적합성과 최근 사회적으로 대두되고 있는 환경친화성을 들 수 있음</a:t>
            </a:r>
            <a:r>
              <a:rPr lang="en-US" altLang="ko-KR" baseline="0" dirty="0" smtClean="0"/>
              <a:t>.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우수디자인</a:t>
            </a:r>
            <a:r>
              <a:rPr lang="en-US" altLang="ko-KR" dirty="0" smtClean="0"/>
              <a:t>(GD)</a:t>
            </a:r>
            <a:r>
              <a:rPr lang="ko-KR" altLang="en-US" baseline="0" dirty="0" smtClean="0"/>
              <a:t>상품선정 사업은 이와 같은 요소를 종합적으로 심사해 디자인이 우수한 제품에 </a:t>
            </a:r>
            <a:r>
              <a:rPr lang="en-US" altLang="ko-KR" baseline="0" dirty="0" smtClean="0"/>
              <a:t>GD</a:t>
            </a:r>
            <a:r>
              <a:rPr lang="ko-KR" altLang="en-US" baseline="0" dirty="0" smtClean="0"/>
              <a:t>마크를 부여하는 제도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815FA-1AEA-42B1-A411-16B05039F66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925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dirty="0" smtClean="0"/>
          </a:p>
        </p:txBody>
      </p:sp>
      <p:sp>
        <p:nvSpPr>
          <p:cNvPr id="2867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5F794F3C-CA3C-483C-A319-D200FDAA2F54}" type="slidenum">
              <a:rPr lang="ko-KR" altLang="en-US" smtClean="0"/>
              <a:pPr eaLnBrk="1" hangingPunct="1"/>
              <a:t>25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dirty="0" smtClean="0"/>
          </a:p>
        </p:txBody>
      </p:sp>
      <p:sp>
        <p:nvSpPr>
          <p:cNvPr id="2970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2415CC1D-6A9C-47CF-BCD4-B5F188CED1B3}" type="slidenum">
              <a:rPr lang="ko-KR" altLang="en-US" smtClean="0"/>
              <a:pPr eaLnBrk="1" hangingPunct="1"/>
              <a:t>26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dirty="0" smtClean="0"/>
          </a:p>
        </p:txBody>
      </p:sp>
      <p:sp>
        <p:nvSpPr>
          <p:cNvPr id="3072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F809EEEC-7689-4535-A5DA-BD49C1319217}" type="slidenum">
              <a:rPr lang="ko-KR" altLang="en-US" smtClean="0"/>
              <a:pPr eaLnBrk="1" hangingPunct="1"/>
              <a:t>27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dirty="0" smtClean="0"/>
          </a:p>
        </p:txBody>
      </p:sp>
      <p:sp>
        <p:nvSpPr>
          <p:cNvPr id="3174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84658B5F-2AF2-4878-9EF8-92DED58B0A72}" type="slidenum">
              <a:rPr lang="ko-KR" altLang="en-US" smtClean="0"/>
              <a:pPr eaLnBrk="1" hangingPunct="1"/>
              <a:t>28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dirty="0" smtClean="0"/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117AB9C6-34F3-40BE-ACA8-8B0AE5D6DEFE}" type="slidenum">
              <a:rPr lang="ko-KR" altLang="en-US" smtClean="0"/>
              <a:pPr eaLnBrk="1" hangingPunct="1"/>
              <a:t>29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aseline="0" dirty="0" smtClean="0"/>
              <a:t>우선 </a:t>
            </a:r>
            <a:r>
              <a:rPr lang="ko-KR" altLang="en-US" dirty="0" smtClean="0"/>
              <a:t>기업 </a:t>
            </a:r>
            <a:r>
              <a:rPr lang="en-US" altLang="ko-KR" dirty="0" smtClean="0"/>
              <a:t>-</a:t>
            </a:r>
            <a:r>
              <a:rPr lang="ko-KR" altLang="en-US" dirty="0" smtClean="0"/>
              <a:t>소비자의 관계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소비자는 제품을 통해 사용가치를 얻음으로 기업에게 금액을 제공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또한 기업은 소비자의 사용가치 극대화를 위해 디자이너에게 금액을 지불하고 제품을 생산하는 구조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국가는 </a:t>
            </a:r>
            <a:r>
              <a:rPr lang="en-US" altLang="ko-KR" dirty="0" smtClean="0"/>
              <a:t>GD</a:t>
            </a:r>
            <a:r>
              <a:rPr lang="ko-KR" altLang="en-US" dirty="0" smtClean="0"/>
              <a:t>산업을 통해 기업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디자이너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소비자 삼각모형의</a:t>
            </a:r>
            <a:r>
              <a:rPr lang="en-US" altLang="ko-KR" baseline="0" dirty="0" smtClean="0"/>
              <a:t> </a:t>
            </a:r>
            <a:r>
              <a:rPr lang="ko-KR" altLang="en-US" dirty="0" smtClean="0"/>
              <a:t>축이 기울지 않게 조율하며 균형적이고 원활한 발전을 이루게 함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또한</a:t>
            </a:r>
            <a:r>
              <a:rPr lang="ko-KR" altLang="en-US" baseline="0" dirty="0" smtClean="0"/>
              <a:t> 기업에게는 </a:t>
            </a:r>
            <a:r>
              <a:rPr lang="en-US" altLang="ko-KR" baseline="0" dirty="0" smtClean="0"/>
              <a:t>GD</a:t>
            </a:r>
            <a:r>
              <a:rPr lang="ko-KR" altLang="en-US" baseline="0" dirty="0" smtClean="0"/>
              <a:t>선정</a:t>
            </a:r>
            <a:r>
              <a:rPr lang="en-US" altLang="ko-KR" baseline="0" dirty="0" smtClean="0"/>
              <a:t>&amp;</a:t>
            </a:r>
            <a:r>
              <a:rPr lang="ko-KR" altLang="en-US" baseline="0" dirty="0" smtClean="0"/>
              <a:t>마크부여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소비자에게는 우수상품홍보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디자이너에게는 디자인 </a:t>
            </a:r>
            <a:r>
              <a:rPr lang="ko-KR" altLang="en-US" b="0" baseline="0" dirty="0" smtClean="0"/>
              <a:t>지원정책을 통해 </a:t>
            </a:r>
            <a:endParaRPr lang="en-US" altLang="ko-KR" b="0" baseline="0" dirty="0" smtClean="0"/>
          </a:p>
          <a:p>
            <a:r>
              <a:rPr lang="ko-KR" altLang="en-US" sz="1300" b="0" dirty="0" smtClean="0">
                <a:solidFill>
                  <a:srgbClr val="C00000"/>
                </a:solidFill>
              </a:rPr>
              <a:t>상품의 경쟁력 강화 </a:t>
            </a:r>
            <a:r>
              <a:rPr lang="en-US" altLang="ko-KR" sz="1300" b="0" dirty="0" smtClean="0">
                <a:solidFill>
                  <a:srgbClr val="C00000"/>
                </a:solidFill>
              </a:rPr>
              <a:t>,</a:t>
            </a:r>
            <a:r>
              <a:rPr lang="ko-KR" altLang="en-US" sz="1300" b="0" dirty="0" smtClean="0">
                <a:solidFill>
                  <a:srgbClr val="C00000"/>
                </a:solidFill>
              </a:rPr>
              <a:t>국민경제 발전</a:t>
            </a:r>
            <a:r>
              <a:rPr lang="en-US" altLang="ko-KR" sz="1200" b="0" baseline="0" dirty="0" smtClean="0">
                <a:solidFill>
                  <a:schemeClr val="bg1"/>
                </a:solidFill>
              </a:rPr>
              <a:t> </a:t>
            </a:r>
            <a:r>
              <a:rPr lang="ko-KR" altLang="en-US" sz="1200" b="0" baseline="0" dirty="0" smtClean="0">
                <a:solidFill>
                  <a:schemeClr val="bg1"/>
                </a:solidFill>
              </a:rPr>
              <a:t>그리고 </a:t>
            </a:r>
            <a:r>
              <a:rPr lang="ko-KR" altLang="en-US" sz="1300" b="0" dirty="0" smtClean="0">
                <a:solidFill>
                  <a:srgbClr val="C00000"/>
                </a:solidFill>
              </a:rPr>
              <a:t>디자인 발전을 촉진</a:t>
            </a:r>
            <a:r>
              <a:rPr lang="ko-KR" altLang="en-US" sz="1200" b="0" dirty="0" smtClean="0">
                <a:solidFill>
                  <a:srgbClr val="C00000"/>
                </a:solidFill>
              </a:rPr>
              <a:t>함</a:t>
            </a:r>
            <a:r>
              <a:rPr lang="en-US" altLang="ko-KR" sz="1200" b="0" dirty="0" smtClean="0">
                <a:solidFill>
                  <a:srgbClr val="C00000"/>
                </a:solidFill>
              </a:rPr>
              <a:t>.</a:t>
            </a:r>
            <a:r>
              <a:rPr lang="ko-KR" altLang="en-US" sz="1200" b="0" dirty="0" smtClean="0">
                <a:solidFill>
                  <a:srgbClr val="C00000"/>
                </a:solidFill>
              </a:rPr>
              <a:t> </a:t>
            </a:r>
            <a:endParaRPr lang="en-US" altLang="ko-KR" sz="1200" b="0" dirty="0" smtClean="0">
              <a:solidFill>
                <a:srgbClr val="C00000"/>
              </a:solidFill>
            </a:endParaRPr>
          </a:p>
          <a:p>
            <a:endParaRPr lang="en-US" altLang="ko-KR" sz="1200" b="0" dirty="0" smtClean="0">
              <a:solidFill>
                <a:srgbClr val="C00000"/>
              </a:solidFill>
            </a:endParaRPr>
          </a:p>
          <a:p>
            <a:r>
              <a:rPr lang="ko-KR" altLang="en-US" sz="1200" b="0" dirty="0" smtClean="0">
                <a:solidFill>
                  <a:srgbClr val="C00000"/>
                </a:solidFill>
              </a:rPr>
              <a:t>즉</a:t>
            </a:r>
            <a:r>
              <a:rPr lang="en-US" altLang="ko-KR" sz="1200" b="0" dirty="0" smtClean="0">
                <a:solidFill>
                  <a:srgbClr val="C00000"/>
                </a:solidFill>
              </a:rPr>
              <a:t>,</a:t>
            </a:r>
            <a:r>
              <a:rPr lang="en-US" altLang="ko-KR" sz="1200" b="0" baseline="0" dirty="0" smtClean="0">
                <a:solidFill>
                  <a:srgbClr val="C00000"/>
                </a:solidFill>
              </a:rPr>
              <a:t> GD </a:t>
            </a:r>
            <a:r>
              <a:rPr lang="ko-KR" altLang="en-US" sz="1200" b="0" baseline="0" dirty="0" smtClean="0">
                <a:solidFill>
                  <a:srgbClr val="C00000"/>
                </a:solidFill>
              </a:rPr>
              <a:t>산업은 기업 </a:t>
            </a:r>
            <a:r>
              <a:rPr lang="en-US" altLang="ko-KR" sz="1200" b="0" baseline="0" dirty="0" smtClean="0">
                <a:solidFill>
                  <a:srgbClr val="C00000"/>
                </a:solidFill>
              </a:rPr>
              <a:t>– </a:t>
            </a:r>
            <a:r>
              <a:rPr lang="ko-KR" altLang="en-US" sz="1200" b="0" baseline="0" dirty="0" smtClean="0">
                <a:solidFill>
                  <a:srgbClr val="C00000"/>
                </a:solidFill>
              </a:rPr>
              <a:t>디자이너 </a:t>
            </a:r>
            <a:r>
              <a:rPr lang="en-US" altLang="ko-KR" sz="1200" b="0" baseline="0" dirty="0" smtClean="0">
                <a:solidFill>
                  <a:srgbClr val="C00000"/>
                </a:solidFill>
              </a:rPr>
              <a:t>– </a:t>
            </a:r>
            <a:r>
              <a:rPr lang="ko-KR" altLang="en-US" sz="1200" b="0" baseline="0" dirty="0" smtClean="0">
                <a:solidFill>
                  <a:srgbClr val="C00000"/>
                </a:solidFill>
              </a:rPr>
              <a:t>소비자의 중심 축으로 활동하며 특정 집단에게 편향적인 시스템을 견제하며</a:t>
            </a:r>
            <a:r>
              <a:rPr lang="en-US" altLang="ko-KR" sz="1200" b="0" baseline="0" dirty="0" smtClean="0">
                <a:solidFill>
                  <a:srgbClr val="C00000"/>
                </a:solidFill>
              </a:rPr>
              <a:t>,</a:t>
            </a:r>
            <a:r>
              <a:rPr lang="ko-KR" altLang="en-US" sz="1200" b="0" baseline="0" dirty="0" smtClean="0">
                <a:solidFill>
                  <a:srgbClr val="C00000"/>
                </a:solidFill>
              </a:rPr>
              <a:t> </a:t>
            </a:r>
            <a:endParaRPr lang="en-US" altLang="ko-KR" sz="1200" b="0" baseline="0" dirty="0" smtClean="0">
              <a:solidFill>
                <a:srgbClr val="C00000"/>
              </a:solidFill>
            </a:endParaRPr>
          </a:p>
          <a:p>
            <a:r>
              <a:rPr lang="ko-KR" altLang="en-US" sz="1200" b="0" baseline="0" dirty="0" smtClean="0">
                <a:solidFill>
                  <a:srgbClr val="C00000"/>
                </a:solidFill>
              </a:rPr>
              <a:t>각각의 집단이 최대 효과를 통한 지속적이며 강한 관계를 구축할 수 있도록 함</a:t>
            </a:r>
            <a:r>
              <a:rPr lang="en-US" altLang="ko-KR" sz="1200" b="0" baseline="0" dirty="0" smtClean="0">
                <a:solidFill>
                  <a:srgbClr val="C00000"/>
                </a:solidFill>
              </a:rPr>
              <a:t>. </a:t>
            </a:r>
          </a:p>
          <a:p>
            <a:endParaRPr lang="en-US" altLang="ko-KR" sz="1200" b="0" baseline="0" dirty="0" smtClean="0">
              <a:solidFill>
                <a:srgbClr val="C00000"/>
              </a:solidFill>
            </a:endParaRPr>
          </a:p>
          <a:p>
            <a:r>
              <a:rPr lang="ko-KR" altLang="en-US" sz="1200" b="0" baseline="0" dirty="0" smtClean="0">
                <a:solidFill>
                  <a:srgbClr val="C00000"/>
                </a:solidFill>
              </a:rPr>
              <a:t>◆ 독창적이고 우수한 제품이지만 소비자들에게 익숙하지 않은 기업의 제품이 시장에서 경쟁력을 가질 수 있도록 발판이 됨</a:t>
            </a:r>
            <a:r>
              <a:rPr lang="en-US" altLang="ko-KR" sz="1200" b="0" baseline="0" dirty="0" smtClean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815FA-1AEA-42B1-A411-16B05039F66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7514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815FA-1AEA-42B1-A411-16B05039F66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4993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815FA-1AEA-42B1-A411-16B05039F66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4332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815FA-1AEA-42B1-A411-16B05039F668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2541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815FA-1AEA-42B1-A411-16B05039F668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212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dirty="0" smtClean="0"/>
          </a:p>
        </p:txBody>
      </p:sp>
      <p:sp>
        <p:nvSpPr>
          <p:cNvPr id="2560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5F4DD0E1-4AF6-4DE0-8A9C-FBF0B085B5C5}" type="slidenum">
              <a:rPr lang="ko-KR" altLang="en-US" smtClean="0"/>
              <a:pPr eaLnBrk="1" hangingPunct="1"/>
              <a:t>22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dirty="0" smtClean="0"/>
          </a:p>
        </p:txBody>
      </p:sp>
      <p:sp>
        <p:nvSpPr>
          <p:cNvPr id="266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3D3857BB-F556-40CE-8220-608E118D7A72}" type="slidenum">
              <a:rPr lang="ko-KR" altLang="en-US" smtClean="0"/>
              <a:pPr eaLnBrk="1" hangingPunct="1"/>
              <a:t>23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dirty="0" smtClean="0"/>
          </a:p>
        </p:txBody>
      </p:sp>
      <p:sp>
        <p:nvSpPr>
          <p:cNvPr id="2765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90209146-371C-4D4E-BDAE-0E1477A194E6}" type="slidenum">
              <a:rPr lang="ko-KR" altLang="en-US" smtClean="0"/>
              <a:pPr eaLnBrk="1" hangingPunct="1"/>
              <a:t>24</a:t>
            </a:fld>
            <a:endParaRPr lang="en-US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E4AB-0EA3-46CF-83BE-65F40CD13AC8}" type="datetimeFigureOut">
              <a:rPr lang="ko-KR" altLang="en-US" smtClean="0"/>
              <a:t>2012-05-31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13E9B-016A-48E4-B11F-44C4B7D2E5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00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E4AB-0EA3-46CF-83BE-65F40CD13AC8}" type="datetimeFigureOut">
              <a:rPr lang="ko-KR" altLang="en-US" smtClean="0"/>
              <a:t>2012-05-31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13E9B-016A-48E4-B11F-44C4B7D2E5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4686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E4AB-0EA3-46CF-83BE-65F40CD13AC8}" type="datetimeFigureOut">
              <a:rPr lang="ko-KR" altLang="en-US" smtClean="0"/>
              <a:t>2012-05-31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13E9B-016A-48E4-B11F-44C4B7D2E5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14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E4AB-0EA3-46CF-83BE-65F40CD13AC8}" type="datetimeFigureOut">
              <a:rPr lang="ko-KR" altLang="en-US" smtClean="0"/>
              <a:t>2012-05-31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13E9B-016A-48E4-B11F-44C4B7D2E5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4270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E4AB-0EA3-46CF-83BE-65F40CD13AC8}" type="datetimeFigureOut">
              <a:rPr lang="ko-KR" altLang="en-US" smtClean="0"/>
              <a:t>2012-05-31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13E9B-016A-48E4-B11F-44C4B7D2E5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3920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E4AB-0EA3-46CF-83BE-65F40CD13AC8}" type="datetimeFigureOut">
              <a:rPr lang="ko-KR" altLang="en-US" smtClean="0"/>
              <a:t>2012-05-31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13E9B-016A-48E4-B11F-44C4B7D2E5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044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E4AB-0EA3-46CF-83BE-65F40CD13AC8}" type="datetimeFigureOut">
              <a:rPr lang="ko-KR" altLang="en-US" smtClean="0"/>
              <a:t>2012-05-31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13E9B-016A-48E4-B11F-44C4B7D2E5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6677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E4AB-0EA3-46CF-83BE-65F40CD13AC8}" type="datetimeFigureOut">
              <a:rPr lang="ko-KR" altLang="en-US" smtClean="0"/>
              <a:t>2012-05-31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13E9B-016A-48E4-B11F-44C4B7D2E5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3827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E4AB-0EA3-46CF-83BE-65F40CD13AC8}" type="datetimeFigureOut">
              <a:rPr lang="ko-KR" altLang="en-US" smtClean="0"/>
              <a:t>2012-05-31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13E9B-016A-48E4-B11F-44C4B7D2E5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169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E4AB-0EA3-46CF-83BE-65F40CD13AC8}" type="datetimeFigureOut">
              <a:rPr lang="ko-KR" altLang="en-US" smtClean="0"/>
              <a:t>2012-05-31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13E9B-016A-48E4-B11F-44C4B7D2E5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8519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E4AB-0EA3-46CF-83BE-65F40CD13AC8}" type="datetimeFigureOut">
              <a:rPr lang="ko-KR" altLang="en-US" smtClean="0"/>
              <a:t>2012-05-31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13E9B-016A-48E4-B11F-44C4B7D2E5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679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6E4AB-0EA3-46CF-83BE-65F40CD13AC8}" type="datetimeFigureOut">
              <a:rPr lang="ko-KR" altLang="en-US" smtClean="0"/>
              <a:t>2012-05-31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13E9B-016A-48E4-B11F-44C4B7D2E5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927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2500">
                <a:srgbClr val="121A0C">
                  <a:lumMod val="72000"/>
                </a:srgbClr>
              </a:gs>
              <a:gs pos="100000">
                <a:srgbClr val="0C1208"/>
              </a:gs>
              <a:gs pos="66000">
                <a:srgbClr val="1825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187624" y="2852936"/>
            <a:ext cx="744699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14388"/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2012</a:t>
            </a:r>
            <a:r>
              <a:rPr lang="ko-KR" altLang="en-US" sz="2800" b="1" dirty="0">
                <a:solidFill>
                  <a:schemeClr val="bg1"/>
                </a:solidFill>
              </a:rPr>
              <a:t> 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우수디자인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(GD)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 상품선정 사업 설명회</a:t>
            </a:r>
            <a:endParaRPr lang="en-US" altLang="ko-KR" sz="2800" b="1" dirty="0" smtClean="0">
              <a:solidFill>
                <a:schemeClr val="bg1"/>
              </a:solidFill>
            </a:endParaRPr>
          </a:p>
          <a:p>
            <a:pPr defTabSz="814388"/>
            <a:r>
              <a:rPr lang="en-US" altLang="ko-KR" sz="2800" dirty="0" smtClean="0">
                <a:solidFill>
                  <a:srgbClr val="006600"/>
                </a:solidFill>
                <a:latin typeface="HY헤드라인M" pitchFamily="18" charset="-127"/>
                <a:ea typeface="HY헤드라인M" pitchFamily="18" charset="-127"/>
              </a:rPr>
              <a:t>         Good </a:t>
            </a:r>
            <a:r>
              <a:rPr lang="en-US" altLang="ko-KR" sz="2800" dirty="0">
                <a:solidFill>
                  <a:srgbClr val="006600"/>
                </a:solidFill>
                <a:latin typeface="HY헤드라인M" pitchFamily="18" charset="-127"/>
                <a:ea typeface="HY헤드라인M" pitchFamily="18" charset="-127"/>
              </a:rPr>
              <a:t>Design </a:t>
            </a:r>
            <a:r>
              <a:rPr lang="en-US" altLang="ko-KR" sz="2800" dirty="0" smtClean="0">
                <a:solidFill>
                  <a:srgbClr val="006600"/>
                </a:solidFill>
                <a:latin typeface="HY헤드라인M" pitchFamily="18" charset="-127"/>
                <a:ea typeface="HY헤드라인M" pitchFamily="18" charset="-127"/>
              </a:rPr>
              <a:t>Selection 2012</a:t>
            </a:r>
            <a:endParaRPr lang="en-US" altLang="ko-KR" sz="2800" dirty="0">
              <a:solidFill>
                <a:srgbClr val="0066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7" name="Picture 3" descr="C:\Users\Mos\Desktop\g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689910" cy="57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Mos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153714"/>
            <a:ext cx="792088" cy="42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57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0" y="692696"/>
            <a:ext cx="9144000" cy="6165304"/>
          </a:xfrm>
          <a:prstGeom prst="rect">
            <a:avLst/>
          </a:prstGeom>
          <a:gradFill flip="none" rotWithShape="1">
            <a:gsLst>
              <a:gs pos="2500">
                <a:srgbClr val="121A0C">
                  <a:lumMod val="72000"/>
                </a:srgbClr>
              </a:gs>
              <a:gs pos="100000">
                <a:srgbClr val="0C1208"/>
              </a:gs>
              <a:gs pos="66000">
                <a:srgbClr val="1825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6396789" y="1196752"/>
            <a:ext cx="2287466" cy="2923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1300" b="1" dirty="0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FFFF00"/>
                </a:solidFill>
              </a:rPr>
              <a:t>선정목적</a:t>
            </a:r>
            <a:endParaRPr lang="ko-KR" altLang="en-US" sz="1300" b="1" dirty="0">
              <a:ln>
                <a:solidFill>
                  <a:schemeClr val="bg1">
                    <a:alpha val="2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cxnSp>
        <p:nvCxnSpPr>
          <p:cNvPr id="10" name="직선 연결선 9"/>
          <p:cNvCxnSpPr/>
          <p:nvPr/>
        </p:nvCxnSpPr>
        <p:spPr>
          <a:xfrm flipV="1">
            <a:off x="6324781" y="1196752"/>
            <a:ext cx="0" cy="292388"/>
          </a:xfrm>
          <a:prstGeom prst="line">
            <a:avLst/>
          </a:prstGeom>
          <a:ln w="698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2140518" y="4639032"/>
            <a:ext cx="2287466" cy="2923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1300" b="1" dirty="0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FFFF00"/>
                </a:solidFill>
              </a:rPr>
              <a:t>선정근거</a:t>
            </a:r>
            <a:endParaRPr lang="en-US" altLang="ko-KR" sz="1300" b="1" dirty="0" smtClean="0">
              <a:ln>
                <a:solidFill>
                  <a:schemeClr val="bg1">
                    <a:alpha val="2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cxnSp>
        <p:nvCxnSpPr>
          <p:cNvPr id="12" name="직선 연결선 11"/>
          <p:cNvCxnSpPr/>
          <p:nvPr/>
        </p:nvCxnSpPr>
        <p:spPr>
          <a:xfrm flipV="1">
            <a:off x="2051720" y="4639032"/>
            <a:ext cx="0" cy="292388"/>
          </a:xfrm>
          <a:prstGeom prst="line">
            <a:avLst/>
          </a:prstGeom>
          <a:ln w="698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모서리가 둥근 직사각형 12"/>
          <p:cNvSpPr/>
          <p:nvPr/>
        </p:nvSpPr>
        <p:spPr>
          <a:xfrm>
            <a:off x="611560" y="5188403"/>
            <a:ext cx="3863843" cy="751129"/>
          </a:xfrm>
          <a:prstGeom prst="round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ko-KR" altLang="en-US" sz="1400" b="1" dirty="0" smtClean="0"/>
              <a:t>산업디자인 진흥법 제</a:t>
            </a:r>
            <a:r>
              <a:rPr lang="en-US" altLang="ko-KR" sz="1400" b="1" dirty="0" smtClean="0"/>
              <a:t>6</a:t>
            </a:r>
            <a:r>
              <a:rPr lang="ko-KR" altLang="en-US" sz="1400" b="1" dirty="0" smtClean="0"/>
              <a:t>조 </a:t>
            </a:r>
            <a:r>
              <a:rPr lang="en-US" altLang="ko-KR" sz="1400" b="1" dirty="0" smtClean="0"/>
              <a:t>(1985</a:t>
            </a:r>
            <a:r>
              <a:rPr lang="ko-KR" altLang="en-US" sz="1400" b="1" dirty="0" smtClean="0"/>
              <a:t>년 시작</a:t>
            </a:r>
            <a:r>
              <a:rPr lang="en-US" altLang="ko-KR" sz="1100" b="1" dirty="0" smtClean="0"/>
              <a:t>)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6485587" y="4643388"/>
            <a:ext cx="2287466" cy="2923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1300" b="1" dirty="0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FFFF00"/>
                </a:solidFill>
              </a:rPr>
              <a:t>주최 및 주관기관</a:t>
            </a:r>
            <a:endParaRPr lang="en-US" altLang="ko-KR" sz="1300" b="1" dirty="0" smtClean="0">
              <a:ln>
                <a:solidFill>
                  <a:schemeClr val="bg1">
                    <a:alpha val="2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cxnSp>
        <p:nvCxnSpPr>
          <p:cNvPr id="15" name="직선 연결선 14"/>
          <p:cNvCxnSpPr/>
          <p:nvPr/>
        </p:nvCxnSpPr>
        <p:spPr>
          <a:xfrm flipV="1">
            <a:off x="6396789" y="4643388"/>
            <a:ext cx="0" cy="292388"/>
          </a:xfrm>
          <a:prstGeom prst="line">
            <a:avLst/>
          </a:prstGeom>
          <a:ln w="698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모서리가 둥근 직사각형 15"/>
          <p:cNvSpPr/>
          <p:nvPr/>
        </p:nvSpPr>
        <p:spPr>
          <a:xfrm>
            <a:off x="4956629" y="5188403"/>
            <a:ext cx="3863843" cy="751129"/>
          </a:xfrm>
          <a:prstGeom prst="round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altLang="ko-KR" sz="800" b="0" dirty="0" smtClean="0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611560" y="2203579"/>
            <a:ext cx="8170606" cy="2161525"/>
          </a:xfrm>
          <a:prstGeom prst="round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ko-KR" altLang="en-US" sz="1600" b="1" dirty="0" smtClean="0">
                <a:solidFill>
                  <a:schemeClr val="bg1"/>
                </a:solidFill>
              </a:rPr>
              <a:t>가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.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 상품의 디자인개발을 촉진하고 독창적이고 우수한 상품디자인을 개발하여 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,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 </a:t>
            </a:r>
            <a:endParaRPr lang="en-US" altLang="ko-KR" sz="16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                             </a:t>
            </a:r>
            <a:r>
              <a:rPr lang="ko-KR" altLang="en-US" sz="1600" b="1" dirty="0" smtClean="0">
                <a:solidFill>
                  <a:srgbClr val="FFFF00"/>
                </a:solidFill>
              </a:rPr>
              <a:t>상품의 경쟁력 강화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를 통한</a:t>
            </a:r>
            <a:r>
              <a:rPr lang="ko-KR" altLang="en-US" sz="1600" b="1" dirty="0" smtClean="0">
                <a:solidFill>
                  <a:srgbClr val="FFFF00"/>
                </a:solidFill>
              </a:rPr>
              <a:t> 수출증대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와</a:t>
            </a:r>
            <a:r>
              <a:rPr lang="ko-KR" altLang="en-US" sz="1600" b="1" dirty="0" smtClean="0">
                <a:solidFill>
                  <a:srgbClr val="FFFF00"/>
                </a:solidFill>
              </a:rPr>
              <a:t> 국민경제 발전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에 기여</a:t>
            </a:r>
            <a:endParaRPr lang="en-US" altLang="ko-KR" sz="16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ko-KR" altLang="en-US" sz="1600" b="1" dirty="0" smtClean="0">
                <a:solidFill>
                  <a:schemeClr val="bg1"/>
                </a:solidFill>
              </a:rPr>
              <a:t>나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.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디자인에 </a:t>
            </a:r>
            <a:r>
              <a:rPr lang="ko-KR" altLang="en-US" sz="1600" b="1" dirty="0">
                <a:solidFill>
                  <a:schemeClr val="bg1"/>
                </a:solidFill>
              </a:rPr>
              <a:t>대한 일반인의 인식 및 관심을 고취시킴으로써 </a:t>
            </a:r>
            <a:r>
              <a:rPr lang="ko-KR" altLang="en-US" sz="1600" b="1" dirty="0">
                <a:solidFill>
                  <a:srgbClr val="FFFF00"/>
                </a:solidFill>
              </a:rPr>
              <a:t>디자인 발전</a:t>
            </a:r>
            <a:r>
              <a:rPr lang="ko-KR" altLang="en-US" sz="1600" b="1" dirty="0">
                <a:solidFill>
                  <a:schemeClr val="bg1"/>
                </a:solidFill>
              </a:rPr>
              <a:t>을 촉진함</a:t>
            </a:r>
            <a:r>
              <a:rPr lang="ko-KR" altLang="en-US" sz="1600" b="1" dirty="0">
                <a:solidFill>
                  <a:srgbClr val="FFFF00"/>
                </a:solidFill>
              </a:rPr>
              <a:t> </a:t>
            </a:r>
            <a:endParaRPr lang="en-US" altLang="ko-KR" sz="1600" b="1" dirty="0" smtClean="0">
              <a:solidFill>
                <a:srgbClr val="FFFF00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ko-KR" altLang="en-US" sz="1600" b="1" dirty="0" smtClean="0">
                <a:solidFill>
                  <a:schemeClr val="bg1"/>
                </a:solidFill>
              </a:rPr>
              <a:t>다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.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상품의 </a:t>
            </a:r>
            <a:r>
              <a:rPr lang="ko-KR" altLang="en-US" sz="1600" b="1" dirty="0">
                <a:solidFill>
                  <a:schemeClr val="bg1"/>
                </a:solidFill>
              </a:rPr>
              <a:t>디자인 수준향상으로 국민의 다양한 욕구충족 및 </a:t>
            </a:r>
            <a:r>
              <a:rPr lang="ko-KR" altLang="en-US" sz="1600" b="1" dirty="0" smtClean="0">
                <a:solidFill>
                  <a:srgbClr val="FFFF00"/>
                </a:solidFill>
              </a:rPr>
              <a:t>생활의 </a:t>
            </a:r>
            <a:r>
              <a:rPr lang="ko-KR" altLang="en-US" sz="1600" b="1" dirty="0">
                <a:solidFill>
                  <a:srgbClr val="FFFF00"/>
                </a:solidFill>
              </a:rPr>
              <a:t>질적 수준</a:t>
            </a:r>
            <a:r>
              <a:rPr lang="ko-KR" altLang="en-US" sz="1600" b="1" dirty="0">
                <a:solidFill>
                  <a:schemeClr val="bg1"/>
                </a:solidFill>
              </a:rPr>
              <a:t>을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높임</a:t>
            </a:r>
            <a:endParaRPr lang="en-US" altLang="ko-KR" sz="16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ko-KR" altLang="en-US" sz="1600" b="1" dirty="0" smtClean="0">
                <a:solidFill>
                  <a:schemeClr val="bg1"/>
                </a:solidFill>
              </a:rPr>
              <a:t>라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.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환경친화적 </a:t>
            </a:r>
            <a:r>
              <a:rPr lang="ko-KR" altLang="en-US" sz="1600" b="1" dirty="0">
                <a:solidFill>
                  <a:schemeClr val="bg1"/>
                </a:solidFill>
              </a:rPr>
              <a:t>디자인개발을 유도하고 </a:t>
            </a:r>
            <a:r>
              <a:rPr lang="ko-KR" altLang="en-US" sz="1600" b="1" dirty="0">
                <a:solidFill>
                  <a:srgbClr val="FFFF00"/>
                </a:solidFill>
              </a:rPr>
              <a:t>지속 가능한 녹색성장</a:t>
            </a:r>
            <a:r>
              <a:rPr lang="ko-KR" altLang="en-US" sz="1600" b="1" dirty="0">
                <a:solidFill>
                  <a:schemeClr val="bg1"/>
                </a:solidFill>
              </a:rPr>
              <a:t>에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기여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7812360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8283230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8523674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8764118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Rectangle 37"/>
          <p:cNvSpPr>
            <a:spLocks noChangeArrowheads="1"/>
          </p:cNvSpPr>
          <p:nvPr/>
        </p:nvSpPr>
        <p:spPr bwMode="auto">
          <a:xfrm>
            <a:off x="755576" y="1844824"/>
            <a:ext cx="64087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14388"/>
            <a:r>
              <a:rPr lang="ko-KR" altLang="en-US" sz="1600" b="1" i="1" dirty="0">
                <a:solidFill>
                  <a:schemeClr val="bg1"/>
                </a:solidFill>
              </a:rPr>
              <a:t>우수한 </a:t>
            </a:r>
            <a:r>
              <a:rPr lang="ko-KR" altLang="en-US" sz="1600" b="1" i="1" dirty="0" smtClean="0">
                <a:solidFill>
                  <a:schemeClr val="bg1"/>
                </a:solidFill>
              </a:rPr>
              <a:t>디자인</a:t>
            </a:r>
            <a:r>
              <a:rPr lang="en-US" altLang="ko-KR" sz="1600" b="1" i="1" dirty="0" smtClean="0">
                <a:solidFill>
                  <a:schemeClr val="bg1"/>
                </a:solidFill>
              </a:rPr>
              <a:t>(GD)</a:t>
            </a:r>
            <a:r>
              <a:rPr lang="ko-KR" altLang="en-US" sz="16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600" b="1" i="1" dirty="0">
                <a:solidFill>
                  <a:schemeClr val="bg1"/>
                </a:solidFill>
              </a:rPr>
              <a:t>상품을 선정</a:t>
            </a:r>
            <a:r>
              <a:rPr lang="en-US" altLang="ko-KR" sz="1600" b="1" i="1" dirty="0">
                <a:solidFill>
                  <a:schemeClr val="bg1"/>
                </a:solidFill>
              </a:rPr>
              <a:t>, </a:t>
            </a:r>
            <a:r>
              <a:rPr lang="ko-KR" altLang="en-US" sz="1600" b="1" i="1" dirty="0" smtClean="0">
                <a:solidFill>
                  <a:schemeClr val="bg1"/>
                </a:solidFill>
              </a:rPr>
              <a:t>장려함으로써</a:t>
            </a:r>
            <a:r>
              <a:rPr lang="en-US" altLang="ko-KR" sz="1600" b="1" i="1" dirty="0" smtClean="0">
                <a:solidFill>
                  <a:schemeClr val="bg1"/>
                </a:solidFill>
              </a:rPr>
              <a:t>,</a:t>
            </a:r>
            <a:endParaRPr lang="ko-KR" altLang="en-US" sz="1600" b="1" i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C:\Users\Mos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838" y="5393006"/>
            <a:ext cx="612490" cy="33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7415211" y="5435476"/>
            <a:ext cx="14772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14388"/>
            <a:r>
              <a:rPr lang="ko-KR" altLang="en-US" sz="1200" b="1" dirty="0" smtClean="0">
                <a:solidFill>
                  <a:schemeClr val="bg1">
                    <a:lumMod val="65000"/>
                  </a:schemeClr>
                </a:solidFill>
              </a:rPr>
              <a:t>한국디자인진흥원</a:t>
            </a:r>
            <a:endParaRPr lang="ko-KR" altLang="en-US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5" name="Picture 7" descr="C:\Users\Mos\Desktop\1mi_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398303"/>
            <a:ext cx="1551822" cy="32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타원 30"/>
          <p:cNvSpPr/>
          <p:nvPr/>
        </p:nvSpPr>
        <p:spPr>
          <a:xfrm>
            <a:off x="8044038" y="404664"/>
            <a:ext cx="200370" cy="18033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3" name="Picture 3" descr="C:\Users\Mos\Desktop\g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488"/>
            <a:ext cx="441831" cy="36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711004" y="179348"/>
            <a:ext cx="62372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14388"/>
            <a:r>
              <a:rPr lang="en-US" altLang="ko-KR" dirty="0">
                <a:solidFill>
                  <a:srgbClr val="3E632B"/>
                </a:solidFill>
              </a:rPr>
              <a:t> </a:t>
            </a:r>
            <a:r>
              <a:rPr lang="en-US" altLang="ko-KR" b="1" dirty="0" smtClean="0">
                <a:solidFill>
                  <a:srgbClr val="3E632B"/>
                </a:solidFill>
              </a:rPr>
              <a:t>2012</a:t>
            </a:r>
            <a:r>
              <a:rPr lang="ko-KR" altLang="en-US" b="1" dirty="0">
                <a:solidFill>
                  <a:srgbClr val="3E632B"/>
                </a:solidFill>
              </a:rPr>
              <a:t> </a:t>
            </a:r>
            <a:r>
              <a:rPr lang="ko-KR" altLang="en-US" b="1" dirty="0" smtClean="0">
                <a:solidFill>
                  <a:srgbClr val="3E632B"/>
                </a:solidFill>
              </a:rPr>
              <a:t>우수디자인</a:t>
            </a:r>
            <a:r>
              <a:rPr lang="en-US" altLang="ko-KR" b="1" dirty="0" smtClean="0">
                <a:solidFill>
                  <a:srgbClr val="3E632B"/>
                </a:solidFill>
              </a:rPr>
              <a:t>(GD)</a:t>
            </a:r>
            <a:r>
              <a:rPr lang="ko-KR" altLang="en-US" b="1" dirty="0" smtClean="0">
                <a:solidFill>
                  <a:srgbClr val="3E632B"/>
                </a:solidFill>
              </a:rPr>
              <a:t> 상품선정</a:t>
            </a:r>
            <a:endParaRPr lang="ko-KR" altLang="en-US" b="1" dirty="0">
              <a:solidFill>
                <a:srgbClr val="3E63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직사각형 38"/>
          <p:cNvSpPr/>
          <p:nvPr/>
        </p:nvSpPr>
        <p:spPr>
          <a:xfrm>
            <a:off x="0" y="692696"/>
            <a:ext cx="9144000" cy="6165304"/>
          </a:xfrm>
          <a:prstGeom prst="rect">
            <a:avLst/>
          </a:prstGeom>
          <a:gradFill flip="none" rotWithShape="1">
            <a:gsLst>
              <a:gs pos="2500">
                <a:srgbClr val="121A0C">
                  <a:lumMod val="72000"/>
                </a:srgbClr>
              </a:gs>
              <a:gs pos="100000">
                <a:srgbClr val="0C1208"/>
              </a:gs>
              <a:gs pos="66000">
                <a:srgbClr val="1825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6388990" y="1196752"/>
            <a:ext cx="2287466" cy="2923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1300" b="1" dirty="0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FFFF00"/>
                </a:solidFill>
              </a:rPr>
              <a:t>신청자격</a:t>
            </a:r>
            <a:endParaRPr lang="ko-KR" altLang="en-US" sz="1300" b="1" dirty="0">
              <a:ln>
                <a:solidFill>
                  <a:schemeClr val="bg1">
                    <a:alpha val="2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cxnSp>
        <p:nvCxnSpPr>
          <p:cNvPr id="6" name="직선 연결선 5"/>
          <p:cNvCxnSpPr/>
          <p:nvPr/>
        </p:nvCxnSpPr>
        <p:spPr>
          <a:xfrm flipV="1">
            <a:off x="6316982" y="1196752"/>
            <a:ext cx="0" cy="292388"/>
          </a:xfrm>
          <a:prstGeom prst="line">
            <a:avLst/>
          </a:prstGeom>
          <a:ln w="698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39552" y="2044652"/>
            <a:ext cx="65516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14388"/>
            <a:r>
              <a:rPr lang="ko-KR" altLang="en-US" sz="1600" b="1" dirty="0">
                <a:solidFill>
                  <a:schemeClr val="bg1"/>
                </a:solidFill>
              </a:rPr>
              <a:t>가</a:t>
            </a:r>
            <a:r>
              <a:rPr lang="en-US" altLang="ko-KR" sz="1600" b="1" dirty="0">
                <a:solidFill>
                  <a:schemeClr val="bg1"/>
                </a:solidFill>
              </a:rPr>
              <a:t>. </a:t>
            </a:r>
            <a:r>
              <a:rPr lang="ko-KR" altLang="en-US" sz="1600" b="1" dirty="0">
                <a:solidFill>
                  <a:schemeClr val="bg1"/>
                </a:solidFill>
              </a:rPr>
              <a:t>신청자격 </a:t>
            </a:r>
            <a:r>
              <a:rPr lang="en-US" altLang="ko-KR" sz="1600" b="1" dirty="0">
                <a:solidFill>
                  <a:schemeClr val="bg1"/>
                </a:solidFill>
              </a:rPr>
              <a:t>: </a:t>
            </a:r>
            <a:r>
              <a:rPr lang="ko-KR" altLang="en-US" sz="1600" b="1" dirty="0">
                <a:solidFill>
                  <a:schemeClr val="bg1"/>
                </a:solidFill>
              </a:rPr>
              <a:t>상품의 제조자</a:t>
            </a:r>
            <a:r>
              <a:rPr lang="en-US" altLang="ko-KR" sz="1600" b="1" dirty="0">
                <a:solidFill>
                  <a:schemeClr val="bg1"/>
                </a:solidFill>
              </a:rPr>
              <a:t>, </a:t>
            </a:r>
            <a:r>
              <a:rPr lang="ko-KR" altLang="en-US" sz="1600" b="1" dirty="0">
                <a:solidFill>
                  <a:schemeClr val="bg1"/>
                </a:solidFill>
              </a:rPr>
              <a:t>디자인개발자 및 판매자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900708" y="2276872"/>
            <a:ext cx="65516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14388"/>
            <a:r>
              <a:rPr lang="ko-KR" altLang="en-US" sz="1400" b="1" dirty="0">
                <a:solidFill>
                  <a:schemeClr val="bg1"/>
                </a:solidFill>
              </a:rPr>
              <a:t>한국 또는 외국에서 디자인</a:t>
            </a:r>
            <a:r>
              <a:rPr lang="en-US" altLang="ko-KR" sz="1400" b="1" dirty="0">
                <a:solidFill>
                  <a:schemeClr val="bg1"/>
                </a:solidFill>
              </a:rPr>
              <a:t>(</a:t>
            </a:r>
            <a:r>
              <a:rPr lang="ko-KR" altLang="en-US" sz="1400" b="1" dirty="0">
                <a:solidFill>
                  <a:schemeClr val="bg1"/>
                </a:solidFill>
              </a:rPr>
              <a:t>제조</a:t>
            </a:r>
            <a:r>
              <a:rPr lang="en-US" altLang="ko-KR" sz="1400" b="1" dirty="0">
                <a:solidFill>
                  <a:schemeClr val="bg1"/>
                </a:solidFill>
              </a:rPr>
              <a:t>)</a:t>
            </a:r>
            <a:r>
              <a:rPr lang="ko-KR" altLang="en-US" sz="1400" b="1" dirty="0">
                <a:solidFill>
                  <a:schemeClr val="bg1"/>
                </a:solidFill>
              </a:rPr>
              <a:t>된 상품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98797" y="2509910"/>
            <a:ext cx="786532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14388"/>
            <a:r>
              <a:rPr lang="ko-KR" altLang="en-US" sz="1400" b="1" dirty="0">
                <a:solidFill>
                  <a:schemeClr val="bg1"/>
                </a:solidFill>
              </a:rPr>
              <a:t>선정 신청일</a:t>
            </a:r>
            <a:r>
              <a:rPr lang="en-US" altLang="ko-KR" sz="1400" b="1" dirty="0">
                <a:solidFill>
                  <a:schemeClr val="bg1"/>
                </a:solidFill>
              </a:rPr>
              <a:t>(</a:t>
            </a:r>
            <a:r>
              <a:rPr lang="ko-KR" altLang="en-US" sz="1400" b="1" dirty="0">
                <a:solidFill>
                  <a:schemeClr val="bg1"/>
                </a:solidFill>
              </a:rPr>
              <a:t>최종일 기준</a:t>
            </a:r>
            <a:r>
              <a:rPr lang="en-US" altLang="ko-KR" sz="1400" b="1" dirty="0">
                <a:solidFill>
                  <a:schemeClr val="bg1"/>
                </a:solidFill>
              </a:rPr>
              <a:t>) </a:t>
            </a:r>
            <a:r>
              <a:rPr lang="en-US" altLang="ko-KR" sz="1400" b="1" dirty="0">
                <a:solidFill>
                  <a:srgbClr val="FFFF00"/>
                </a:solidFill>
              </a:rPr>
              <a:t>2</a:t>
            </a:r>
            <a:r>
              <a:rPr lang="ko-KR" altLang="en-US" sz="1400" b="1" dirty="0">
                <a:solidFill>
                  <a:srgbClr val="FFFF00"/>
                </a:solidFill>
              </a:rPr>
              <a:t>년 전부터 국내 </a:t>
            </a:r>
            <a:r>
              <a:rPr lang="ko-KR" altLang="en-US" sz="1400" b="1" dirty="0">
                <a:solidFill>
                  <a:schemeClr val="bg1"/>
                </a:solidFill>
              </a:rPr>
              <a:t>또는</a:t>
            </a:r>
            <a:r>
              <a:rPr lang="ko-KR" altLang="en-US" sz="1400" b="1" dirty="0">
                <a:solidFill>
                  <a:srgbClr val="FF0000"/>
                </a:solidFill>
              </a:rPr>
              <a:t> </a:t>
            </a:r>
            <a:r>
              <a:rPr lang="ko-KR" altLang="en-US" sz="1400" b="1" dirty="0">
                <a:solidFill>
                  <a:srgbClr val="FFFF00"/>
                </a:solidFill>
              </a:rPr>
              <a:t>국외에서 </a:t>
            </a:r>
            <a:r>
              <a:rPr lang="ko-KR" altLang="en-US" sz="1400" b="1" dirty="0" smtClean="0">
                <a:solidFill>
                  <a:srgbClr val="FFFF00"/>
                </a:solidFill>
              </a:rPr>
              <a:t>판매 중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이거나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400" b="1" dirty="0" smtClean="0">
                <a:solidFill>
                  <a:srgbClr val="FFFF00"/>
                </a:solidFill>
              </a:rPr>
              <a:t>판매 예정인 상품</a:t>
            </a:r>
            <a:endParaRPr lang="en-US" altLang="ko-KR" sz="1400" b="1" dirty="0" smtClean="0">
              <a:solidFill>
                <a:srgbClr val="FFFF00"/>
              </a:solidFill>
            </a:endParaRPr>
          </a:p>
          <a:p>
            <a:pPr defTabSz="814388"/>
            <a:r>
              <a:rPr lang="en-US" altLang="ko-KR" sz="1400" b="1" dirty="0">
                <a:solidFill>
                  <a:schemeClr val="bg1"/>
                </a:solidFill>
              </a:rPr>
              <a:t>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                                                                (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산업디자인진흥법 시행령 제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10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조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2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항에 의함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)</a:t>
            </a:r>
          </a:p>
          <a:p>
            <a:pPr defTabSz="814388"/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611584" y="3038763"/>
            <a:ext cx="55435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14388"/>
            <a:r>
              <a:rPr lang="ko-KR" altLang="en-US" sz="1600" b="1" dirty="0">
                <a:solidFill>
                  <a:schemeClr val="bg1"/>
                </a:solidFill>
              </a:rPr>
              <a:t>나</a:t>
            </a:r>
            <a:r>
              <a:rPr lang="en-US" altLang="ko-KR" sz="1600" b="1" dirty="0">
                <a:solidFill>
                  <a:schemeClr val="bg1"/>
                </a:solidFill>
              </a:rPr>
              <a:t>. </a:t>
            </a:r>
            <a:r>
              <a:rPr lang="ko-KR" altLang="en-US" sz="1600" b="1" dirty="0">
                <a:solidFill>
                  <a:schemeClr val="bg1"/>
                </a:solidFill>
              </a:rPr>
              <a:t>선정 신청할 수 없는 상품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955205" y="3349704"/>
            <a:ext cx="815329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14388"/>
            <a:r>
              <a:rPr lang="ko-KR" altLang="en-US" sz="1400" b="1" dirty="0">
                <a:solidFill>
                  <a:schemeClr val="bg1"/>
                </a:solidFill>
              </a:rPr>
              <a:t>특허법</a:t>
            </a:r>
            <a:r>
              <a:rPr lang="en-US" altLang="ko-KR" sz="1400" b="1" dirty="0">
                <a:solidFill>
                  <a:schemeClr val="bg1"/>
                </a:solidFill>
              </a:rPr>
              <a:t>, </a:t>
            </a:r>
            <a:r>
              <a:rPr lang="ko-KR" altLang="en-US" sz="1400" b="1" dirty="0" err="1">
                <a:solidFill>
                  <a:schemeClr val="bg1"/>
                </a:solidFill>
              </a:rPr>
              <a:t>실용신안법</a:t>
            </a:r>
            <a:r>
              <a:rPr lang="en-US" altLang="ko-KR" sz="1400" b="1" dirty="0">
                <a:solidFill>
                  <a:schemeClr val="bg1"/>
                </a:solidFill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</a:rPr>
              <a:t>디자인보호법</a:t>
            </a:r>
            <a:r>
              <a:rPr lang="en-US" altLang="ko-KR" sz="1400" b="1" dirty="0">
                <a:solidFill>
                  <a:schemeClr val="bg1"/>
                </a:solidFill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</a:rPr>
              <a:t>상표법 및 저작권법 등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국내외 관련 법규에 의한 </a:t>
            </a:r>
            <a:r>
              <a:rPr lang="ko-KR" altLang="en-US" sz="1400" b="1" dirty="0" smtClean="0">
                <a:solidFill>
                  <a:srgbClr val="FFFF00"/>
                </a:solidFill>
              </a:rPr>
              <a:t>법적 분쟁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이 있는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400" b="1" dirty="0" smtClean="0">
                <a:solidFill>
                  <a:srgbClr val="FFFF00"/>
                </a:solidFill>
              </a:rPr>
              <a:t>디자인 상품 </a:t>
            </a:r>
            <a:endParaRPr lang="en-US" altLang="ko-KR" sz="1400" b="1" dirty="0" smtClean="0">
              <a:solidFill>
                <a:srgbClr val="FFFF00"/>
              </a:solidFill>
            </a:endParaRPr>
          </a:p>
          <a:p>
            <a:pPr defTabSz="814388"/>
            <a:endParaRPr lang="en-US" altLang="ko-KR" sz="1400" b="1" dirty="0">
              <a:solidFill>
                <a:srgbClr val="C00000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970805" y="3841303"/>
            <a:ext cx="69135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14388"/>
            <a:r>
              <a:rPr lang="ko-KR" altLang="en-US" sz="1400" b="1" dirty="0">
                <a:solidFill>
                  <a:schemeClr val="bg1"/>
                </a:solidFill>
              </a:rPr>
              <a:t>다른 </a:t>
            </a:r>
            <a:r>
              <a:rPr lang="ko-KR" altLang="en-US" sz="1400" b="1" dirty="0">
                <a:solidFill>
                  <a:srgbClr val="FFFF00"/>
                </a:solidFill>
              </a:rPr>
              <a:t>상품을 표절한 </a:t>
            </a:r>
            <a:r>
              <a:rPr lang="ko-KR" altLang="en-US" sz="1400" b="1" dirty="0">
                <a:solidFill>
                  <a:schemeClr val="bg1"/>
                </a:solidFill>
              </a:rPr>
              <a:t>것으로</a:t>
            </a:r>
            <a:r>
              <a:rPr lang="ko-KR" altLang="en-US" sz="1400" b="1" dirty="0">
                <a:solidFill>
                  <a:srgbClr val="FF0000"/>
                </a:solidFill>
              </a:rPr>
              <a:t> </a:t>
            </a:r>
            <a:r>
              <a:rPr lang="ko-KR" altLang="en-US" sz="1400" b="1" dirty="0">
                <a:solidFill>
                  <a:srgbClr val="FFFF00"/>
                </a:solidFill>
              </a:rPr>
              <a:t>인정</a:t>
            </a:r>
            <a:r>
              <a:rPr lang="ko-KR" altLang="en-US" sz="1400" b="1" dirty="0">
                <a:solidFill>
                  <a:schemeClr val="bg1"/>
                </a:solidFill>
              </a:rPr>
              <a:t>되는 디자인 상품 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970805" y="4129335"/>
            <a:ext cx="69135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14388"/>
            <a:r>
              <a:rPr lang="ko-KR" altLang="en-US" sz="1400" b="1" dirty="0">
                <a:solidFill>
                  <a:schemeClr val="bg1"/>
                </a:solidFill>
              </a:rPr>
              <a:t>공공질서 또는 </a:t>
            </a:r>
            <a:r>
              <a:rPr lang="ko-KR" altLang="en-US" sz="1400" b="1" dirty="0">
                <a:solidFill>
                  <a:srgbClr val="FFFF00"/>
                </a:solidFill>
              </a:rPr>
              <a:t>미풍양속</a:t>
            </a:r>
            <a:r>
              <a:rPr lang="ko-KR" altLang="en-US" sz="1400" b="1" dirty="0">
                <a:solidFill>
                  <a:schemeClr val="bg1"/>
                </a:solidFill>
              </a:rPr>
              <a:t>을</a:t>
            </a:r>
            <a:r>
              <a:rPr lang="ko-KR" altLang="en-US" sz="1400" b="1" dirty="0">
                <a:solidFill>
                  <a:srgbClr val="FF0000"/>
                </a:solidFill>
              </a:rPr>
              <a:t> </a:t>
            </a:r>
            <a:r>
              <a:rPr lang="ko-KR" altLang="en-US" sz="1400" b="1" dirty="0">
                <a:solidFill>
                  <a:srgbClr val="FFFF00"/>
                </a:solidFill>
              </a:rPr>
              <a:t>해친다고 인정</a:t>
            </a:r>
            <a:r>
              <a:rPr lang="ko-KR" altLang="en-US" sz="1400" b="1" dirty="0">
                <a:solidFill>
                  <a:schemeClr val="bg1"/>
                </a:solidFill>
              </a:rPr>
              <a:t>되는 디자인 상품</a:t>
            </a:r>
            <a:endParaRPr lang="en-US" altLang="ko-KR" sz="1400" b="1" dirty="0">
              <a:solidFill>
                <a:schemeClr val="bg1"/>
              </a:solidFill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7812360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8283230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8523674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8764118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6" name="Picture 3" descr="C:\Users\Mos\Desktop\g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7772"/>
            <a:ext cx="603500" cy="50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직사각형 27"/>
          <p:cNvSpPr/>
          <p:nvPr/>
        </p:nvSpPr>
        <p:spPr>
          <a:xfrm>
            <a:off x="6388990" y="4504764"/>
            <a:ext cx="2287466" cy="2923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1300" b="1" dirty="0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FFFF00"/>
                </a:solidFill>
              </a:rPr>
              <a:t>선정대상품목</a:t>
            </a:r>
            <a:endParaRPr lang="ko-KR" altLang="en-US" sz="1300" b="1" dirty="0">
              <a:ln>
                <a:solidFill>
                  <a:schemeClr val="bg1">
                    <a:alpha val="2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cxnSp>
        <p:nvCxnSpPr>
          <p:cNvPr id="29" name="직선 연결선 28"/>
          <p:cNvCxnSpPr/>
          <p:nvPr/>
        </p:nvCxnSpPr>
        <p:spPr>
          <a:xfrm flipV="1">
            <a:off x="6316982" y="4504764"/>
            <a:ext cx="0" cy="292388"/>
          </a:xfrm>
          <a:prstGeom prst="line">
            <a:avLst/>
          </a:prstGeom>
          <a:ln w="698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1"/>
          <p:cNvGrpSpPr/>
          <p:nvPr/>
        </p:nvGrpSpPr>
        <p:grpSpPr>
          <a:xfrm>
            <a:off x="395536" y="5157192"/>
            <a:ext cx="8280920" cy="1224136"/>
            <a:chOff x="395536" y="5157192"/>
            <a:chExt cx="8280920" cy="1008112"/>
          </a:xfrm>
        </p:grpSpPr>
        <p:sp>
          <p:nvSpPr>
            <p:cNvPr id="30" name="모서리가 둥근 직사각형 29"/>
            <p:cNvSpPr/>
            <p:nvPr/>
          </p:nvSpPr>
          <p:spPr>
            <a:xfrm>
              <a:off x="2483768" y="5157192"/>
              <a:ext cx="2016224" cy="432048"/>
            </a:xfrm>
            <a:prstGeom prst="roundRect">
              <a:avLst/>
            </a:prstGeom>
            <a:solidFill>
              <a:schemeClr val="dk1">
                <a:alpha val="29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</a:rPr>
                <a:t>커뮤니케이션디자인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모서리가 둥근 직사각형 30"/>
            <p:cNvSpPr/>
            <p:nvPr/>
          </p:nvSpPr>
          <p:spPr>
            <a:xfrm>
              <a:off x="4582874" y="5157192"/>
              <a:ext cx="2005350" cy="432048"/>
            </a:xfrm>
            <a:prstGeom prst="roundRect">
              <a:avLst/>
            </a:prstGeom>
            <a:solidFill>
              <a:schemeClr val="dk1">
                <a:alpha val="29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</a:rPr>
                <a:t>패션디자인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모서리가 둥근 직사각형 31"/>
            <p:cNvSpPr/>
            <p:nvPr/>
          </p:nvSpPr>
          <p:spPr>
            <a:xfrm>
              <a:off x="6660232" y="5157192"/>
              <a:ext cx="2016224" cy="432048"/>
            </a:xfrm>
            <a:prstGeom prst="roundRect">
              <a:avLst/>
            </a:prstGeom>
            <a:solidFill>
              <a:schemeClr val="dk1">
                <a:alpha val="29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</a:rPr>
                <a:t>건축디자인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모서리가 둥근 직사각형 32"/>
            <p:cNvSpPr/>
            <p:nvPr/>
          </p:nvSpPr>
          <p:spPr>
            <a:xfrm>
              <a:off x="395536" y="5733256"/>
              <a:ext cx="2016224" cy="432048"/>
            </a:xfrm>
            <a:prstGeom prst="roundRect">
              <a:avLst/>
            </a:prstGeom>
            <a:solidFill>
              <a:schemeClr val="dk1">
                <a:alpha val="29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</a:rPr>
                <a:t>포장디자인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모서리가 둥근 직사각형 33"/>
            <p:cNvSpPr/>
            <p:nvPr/>
          </p:nvSpPr>
          <p:spPr>
            <a:xfrm>
              <a:off x="2483768" y="5733256"/>
              <a:ext cx="2016224" cy="432048"/>
            </a:xfrm>
            <a:prstGeom prst="roundRect">
              <a:avLst/>
            </a:prstGeom>
            <a:solidFill>
              <a:schemeClr val="dk1">
                <a:alpha val="29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</a:rPr>
                <a:t>환경디자인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모서리가 둥근 직사각형 34"/>
            <p:cNvSpPr/>
            <p:nvPr/>
          </p:nvSpPr>
          <p:spPr>
            <a:xfrm>
              <a:off x="4582874" y="5733256"/>
              <a:ext cx="2005350" cy="432048"/>
            </a:xfrm>
            <a:prstGeom prst="roundRect">
              <a:avLst/>
            </a:prstGeom>
            <a:solidFill>
              <a:schemeClr val="dk1">
                <a:alpha val="29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</a:rPr>
                <a:t>소재표면처리디자인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모서리가 둥근 직사각형 35"/>
            <p:cNvSpPr/>
            <p:nvPr/>
          </p:nvSpPr>
          <p:spPr>
            <a:xfrm>
              <a:off x="6660232" y="5733256"/>
              <a:ext cx="2016224" cy="432048"/>
            </a:xfrm>
            <a:prstGeom prst="roundRect">
              <a:avLst/>
            </a:prstGeom>
            <a:solidFill>
              <a:schemeClr val="dk1">
                <a:alpha val="29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</a:rPr>
                <a:t>[</a:t>
              </a:r>
              <a:r>
                <a:rPr lang="ko-KR" altLang="en-US" sz="1400" b="1" dirty="0" smtClean="0">
                  <a:solidFill>
                    <a:schemeClr val="bg1"/>
                  </a:solidFill>
                </a:rPr>
                <a:t>특별부문</a:t>
              </a:r>
              <a:r>
                <a:rPr lang="en-US" altLang="ko-KR" sz="1400" b="1" dirty="0" smtClean="0">
                  <a:solidFill>
                    <a:schemeClr val="bg1"/>
                  </a:solidFill>
                </a:rPr>
                <a:t>]</a:t>
              </a:r>
            </a:p>
            <a:p>
              <a:pPr algn="ctr"/>
              <a:r>
                <a:rPr lang="ko-KR" altLang="en-US" sz="1400" b="1" dirty="0" err="1" smtClean="0">
                  <a:solidFill>
                    <a:schemeClr val="bg1"/>
                  </a:solidFill>
                </a:rPr>
                <a:t>키즈디자</a:t>
              </a:r>
              <a:r>
                <a:rPr lang="ko-KR" altLang="en-US" sz="1400" b="1" dirty="0" err="1">
                  <a:solidFill>
                    <a:schemeClr val="bg1"/>
                  </a:solidFill>
                </a:rPr>
                <a:t>인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모서리가 둥근 직사각형 36"/>
            <p:cNvSpPr/>
            <p:nvPr/>
          </p:nvSpPr>
          <p:spPr>
            <a:xfrm>
              <a:off x="395536" y="5157192"/>
              <a:ext cx="2016224" cy="432048"/>
            </a:xfrm>
            <a:prstGeom prst="roundRect">
              <a:avLst/>
            </a:prstGeom>
            <a:solidFill>
              <a:schemeClr val="dk1">
                <a:alpha val="29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</a:rPr>
                <a:t>제품디자인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타원 37"/>
          <p:cNvSpPr/>
          <p:nvPr/>
        </p:nvSpPr>
        <p:spPr>
          <a:xfrm>
            <a:off x="8044038" y="404664"/>
            <a:ext cx="200370" cy="18033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711004" y="179348"/>
            <a:ext cx="62372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14388"/>
            <a:r>
              <a:rPr lang="en-US" altLang="ko-KR" dirty="0">
                <a:solidFill>
                  <a:srgbClr val="3E632B"/>
                </a:solidFill>
              </a:rPr>
              <a:t> </a:t>
            </a:r>
            <a:r>
              <a:rPr lang="en-US" altLang="ko-KR" b="1" dirty="0" smtClean="0">
                <a:solidFill>
                  <a:srgbClr val="3E632B"/>
                </a:solidFill>
              </a:rPr>
              <a:t>2012</a:t>
            </a:r>
            <a:r>
              <a:rPr lang="ko-KR" altLang="en-US" b="1" dirty="0">
                <a:solidFill>
                  <a:srgbClr val="3E632B"/>
                </a:solidFill>
              </a:rPr>
              <a:t> </a:t>
            </a:r>
            <a:r>
              <a:rPr lang="ko-KR" altLang="en-US" b="1" dirty="0" smtClean="0">
                <a:solidFill>
                  <a:srgbClr val="3E632B"/>
                </a:solidFill>
              </a:rPr>
              <a:t>우수디자인</a:t>
            </a:r>
            <a:r>
              <a:rPr lang="en-US" altLang="ko-KR" b="1" dirty="0" smtClean="0">
                <a:solidFill>
                  <a:srgbClr val="3E632B"/>
                </a:solidFill>
              </a:rPr>
              <a:t>(GD)</a:t>
            </a:r>
            <a:r>
              <a:rPr lang="ko-KR" altLang="en-US" b="1" dirty="0" smtClean="0">
                <a:solidFill>
                  <a:srgbClr val="3E632B"/>
                </a:solidFill>
              </a:rPr>
              <a:t> 상품선정</a:t>
            </a:r>
            <a:endParaRPr lang="ko-KR" altLang="en-US" b="1" dirty="0">
              <a:solidFill>
                <a:srgbClr val="3E63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3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>
          <a:xfrm>
            <a:off x="0" y="692696"/>
            <a:ext cx="9144000" cy="6165304"/>
          </a:xfrm>
          <a:prstGeom prst="rect">
            <a:avLst/>
          </a:prstGeom>
          <a:gradFill flip="none" rotWithShape="1">
            <a:gsLst>
              <a:gs pos="2500">
                <a:srgbClr val="121A0C">
                  <a:lumMod val="72000"/>
                </a:srgbClr>
              </a:gs>
              <a:gs pos="100000">
                <a:srgbClr val="0C1208"/>
              </a:gs>
              <a:gs pos="66000">
                <a:srgbClr val="1825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388990" y="1052736"/>
            <a:ext cx="2287466" cy="2923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1300" b="1" dirty="0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FFFF00"/>
                </a:solidFill>
              </a:rPr>
              <a:t>[</a:t>
            </a:r>
            <a:r>
              <a:rPr lang="ko-KR" altLang="en-US" sz="1300" b="1" dirty="0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FFFF00"/>
                </a:solidFill>
              </a:rPr>
              <a:t>특별부문</a:t>
            </a:r>
            <a:r>
              <a:rPr lang="en-US" altLang="ko-KR" sz="1300" b="1" dirty="0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FFFF00"/>
                </a:solidFill>
              </a:rPr>
              <a:t>] </a:t>
            </a:r>
            <a:r>
              <a:rPr lang="ko-KR" altLang="en-US" sz="1300" b="1" dirty="0" err="1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FFFF00"/>
                </a:solidFill>
              </a:rPr>
              <a:t>키즈디자인</a:t>
            </a:r>
            <a:endParaRPr lang="ko-KR" altLang="en-US" sz="1300" b="1" dirty="0">
              <a:ln>
                <a:solidFill>
                  <a:schemeClr val="bg1">
                    <a:alpha val="2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6316982" y="1052736"/>
            <a:ext cx="0" cy="292388"/>
          </a:xfrm>
          <a:prstGeom prst="line">
            <a:avLst/>
          </a:prstGeom>
          <a:ln w="698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C:\Users\Mos\Desktop\g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7772"/>
            <a:ext cx="603500" cy="50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4211960" y="5590980"/>
            <a:ext cx="4411822" cy="830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600" dirty="0" smtClean="0">
                <a:solidFill>
                  <a:schemeClr val="bg1"/>
                </a:solidFill>
              </a:rPr>
              <a:t>가</a:t>
            </a:r>
            <a:r>
              <a:rPr lang="en-US" altLang="ko-KR" sz="1600" dirty="0" smtClean="0">
                <a:solidFill>
                  <a:schemeClr val="bg1"/>
                </a:solidFill>
              </a:rPr>
              <a:t>.</a:t>
            </a:r>
            <a:r>
              <a:rPr lang="ko-KR" altLang="en-US" sz="1600" dirty="0" smtClean="0">
                <a:solidFill>
                  <a:schemeClr val="bg1"/>
                </a:solidFill>
              </a:rPr>
              <a:t> </a:t>
            </a:r>
            <a:r>
              <a:rPr lang="ko-KR" altLang="en-US" sz="1600" dirty="0">
                <a:solidFill>
                  <a:schemeClr val="bg1"/>
                </a:solidFill>
              </a:rPr>
              <a:t>대상</a:t>
            </a:r>
            <a:r>
              <a:rPr lang="en-US" altLang="ko-KR" sz="1600" dirty="0">
                <a:solidFill>
                  <a:schemeClr val="bg1"/>
                </a:solidFill>
              </a:rPr>
              <a:t>(</a:t>
            </a:r>
            <a:r>
              <a:rPr lang="ko-KR" altLang="en-US" sz="1600" dirty="0">
                <a:solidFill>
                  <a:schemeClr val="bg1"/>
                </a:solidFill>
              </a:rPr>
              <a:t>지식경제부장관상</a:t>
            </a:r>
            <a:r>
              <a:rPr lang="en-US" altLang="ko-KR" sz="1600" dirty="0">
                <a:solidFill>
                  <a:schemeClr val="bg1"/>
                </a:solidFill>
              </a:rPr>
              <a:t>)</a:t>
            </a:r>
            <a:r>
              <a:rPr lang="ko-KR" altLang="en-US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>
                <a:solidFill>
                  <a:schemeClr val="bg1"/>
                </a:solidFill>
              </a:rPr>
              <a:t>: 3</a:t>
            </a:r>
            <a:r>
              <a:rPr lang="ko-KR" altLang="en-US" sz="1600" dirty="0">
                <a:solidFill>
                  <a:schemeClr val="bg1"/>
                </a:solidFill>
              </a:rPr>
              <a:t>점 </a:t>
            </a:r>
            <a:endParaRPr lang="en-US" altLang="ko-KR" sz="1600" dirty="0" smtClean="0">
              <a:solidFill>
                <a:schemeClr val="bg1"/>
              </a:solidFill>
            </a:endParaRPr>
          </a:p>
          <a:p>
            <a:pPr fontAlgn="base"/>
            <a:r>
              <a:rPr lang="ko-KR" altLang="en-US" sz="1600" dirty="0" smtClean="0">
                <a:solidFill>
                  <a:schemeClr val="bg1"/>
                </a:solidFill>
              </a:rPr>
              <a:t>나</a:t>
            </a:r>
            <a:r>
              <a:rPr lang="en-US" altLang="ko-KR" sz="1600" dirty="0" smtClean="0">
                <a:solidFill>
                  <a:schemeClr val="bg1"/>
                </a:solidFill>
              </a:rPr>
              <a:t>.</a:t>
            </a:r>
            <a:r>
              <a:rPr lang="ko-KR" altLang="en-US" sz="1600" dirty="0" smtClean="0">
                <a:solidFill>
                  <a:schemeClr val="bg1"/>
                </a:solidFill>
              </a:rPr>
              <a:t> 최우수상</a:t>
            </a:r>
            <a:r>
              <a:rPr lang="en-US" altLang="ko-KR" sz="1600" dirty="0" smtClean="0">
                <a:solidFill>
                  <a:schemeClr val="bg1"/>
                </a:solidFill>
              </a:rPr>
              <a:t>(</a:t>
            </a:r>
            <a:r>
              <a:rPr lang="ko-KR" altLang="en-US" sz="1600" dirty="0" smtClean="0">
                <a:solidFill>
                  <a:schemeClr val="bg1"/>
                </a:solidFill>
              </a:rPr>
              <a:t>한국디자인진흥원장상</a:t>
            </a:r>
            <a:r>
              <a:rPr lang="en-US" altLang="ko-KR" sz="1600" dirty="0" smtClean="0">
                <a:solidFill>
                  <a:schemeClr val="bg1"/>
                </a:solidFill>
              </a:rPr>
              <a:t>) : 3</a:t>
            </a:r>
            <a:r>
              <a:rPr lang="ko-KR" altLang="en-US" sz="1600" dirty="0" smtClean="0">
                <a:solidFill>
                  <a:schemeClr val="bg1"/>
                </a:solidFill>
              </a:rPr>
              <a:t>점 </a:t>
            </a:r>
          </a:p>
          <a:p>
            <a:pPr fontAlgn="base"/>
            <a:r>
              <a:rPr lang="ko-KR" altLang="en-US" sz="1600" dirty="0" smtClean="0">
                <a:solidFill>
                  <a:schemeClr val="bg1"/>
                </a:solidFill>
              </a:rPr>
              <a:t>다</a:t>
            </a:r>
            <a:r>
              <a:rPr lang="en-US" altLang="ko-KR" sz="1600" dirty="0" smtClean="0">
                <a:solidFill>
                  <a:schemeClr val="bg1"/>
                </a:solidFill>
              </a:rPr>
              <a:t>.</a:t>
            </a:r>
            <a:r>
              <a:rPr lang="ko-KR" altLang="en-US" sz="1600" dirty="0" smtClean="0">
                <a:solidFill>
                  <a:schemeClr val="bg1"/>
                </a:solidFill>
              </a:rPr>
              <a:t> </a:t>
            </a:r>
            <a:r>
              <a:rPr lang="ko-KR" altLang="en-US" sz="1600" dirty="0">
                <a:solidFill>
                  <a:schemeClr val="bg1"/>
                </a:solidFill>
              </a:rPr>
              <a:t>우수상</a:t>
            </a:r>
            <a:r>
              <a:rPr lang="en-US" altLang="ko-KR" sz="1600" dirty="0">
                <a:solidFill>
                  <a:schemeClr val="bg1"/>
                </a:solidFill>
              </a:rPr>
              <a:t>(</a:t>
            </a:r>
            <a:r>
              <a:rPr lang="ko-KR" altLang="en-US" sz="1600" dirty="0">
                <a:solidFill>
                  <a:schemeClr val="bg1"/>
                </a:solidFill>
              </a:rPr>
              <a:t>한국디자인진흥원장상</a:t>
            </a:r>
            <a:r>
              <a:rPr lang="en-US" altLang="ko-KR" sz="1600" dirty="0">
                <a:solidFill>
                  <a:schemeClr val="bg1"/>
                </a:solidFill>
              </a:rPr>
              <a:t>) : 3</a:t>
            </a:r>
            <a:r>
              <a:rPr lang="ko-KR" altLang="en-US" sz="1600" dirty="0" smtClean="0">
                <a:solidFill>
                  <a:schemeClr val="bg1"/>
                </a:solidFill>
              </a:rPr>
              <a:t>점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211961" y="3789040"/>
            <a:ext cx="48965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600" dirty="0" smtClean="0">
                <a:solidFill>
                  <a:schemeClr val="bg1"/>
                </a:solidFill>
              </a:rPr>
              <a:t>가</a:t>
            </a:r>
            <a:r>
              <a:rPr lang="en-US" altLang="ko-KR" sz="1600" dirty="0">
                <a:solidFill>
                  <a:schemeClr val="bg1"/>
                </a:solidFill>
              </a:rPr>
              <a:t>. </a:t>
            </a:r>
            <a:r>
              <a:rPr lang="ko-KR" altLang="en-US" sz="1600" dirty="0">
                <a:solidFill>
                  <a:schemeClr val="bg1"/>
                </a:solidFill>
              </a:rPr>
              <a:t>국내외 전시 및 홍보지원</a:t>
            </a:r>
          </a:p>
          <a:p>
            <a:pPr fontAlgn="base"/>
            <a:r>
              <a:rPr lang="ko-KR" altLang="en-US" sz="1600" dirty="0" smtClean="0">
                <a:solidFill>
                  <a:schemeClr val="bg1"/>
                </a:solidFill>
              </a:rPr>
              <a:t>나</a:t>
            </a:r>
            <a:r>
              <a:rPr lang="en-US" altLang="ko-KR" sz="1600" dirty="0">
                <a:solidFill>
                  <a:schemeClr val="bg1"/>
                </a:solidFill>
              </a:rPr>
              <a:t>. </a:t>
            </a:r>
            <a:r>
              <a:rPr lang="ko-KR" altLang="en-US" sz="1600" dirty="0" err="1">
                <a:solidFill>
                  <a:schemeClr val="bg1"/>
                </a:solidFill>
              </a:rPr>
              <a:t>상담회</a:t>
            </a:r>
            <a:r>
              <a:rPr lang="ko-KR" altLang="en-US" sz="1600" dirty="0">
                <a:solidFill>
                  <a:schemeClr val="bg1"/>
                </a:solidFill>
              </a:rPr>
              <a:t> 개최 </a:t>
            </a:r>
          </a:p>
          <a:p>
            <a:pPr fontAlgn="base"/>
            <a:r>
              <a:rPr lang="ko-KR" altLang="en-US" sz="1600" dirty="0" smtClean="0">
                <a:solidFill>
                  <a:schemeClr val="bg1"/>
                </a:solidFill>
              </a:rPr>
              <a:t>라</a:t>
            </a:r>
            <a:r>
              <a:rPr lang="en-US" altLang="ko-KR" sz="1600" dirty="0">
                <a:solidFill>
                  <a:schemeClr val="bg1"/>
                </a:solidFill>
              </a:rPr>
              <a:t>. </a:t>
            </a:r>
            <a:r>
              <a:rPr lang="ko-KR" altLang="en-US" sz="1600" dirty="0" smtClean="0">
                <a:solidFill>
                  <a:schemeClr val="bg1"/>
                </a:solidFill>
              </a:rPr>
              <a:t>우수디자인 어린이상</a:t>
            </a:r>
            <a:r>
              <a:rPr lang="en-US" altLang="ko-KR" sz="1600" dirty="0" smtClean="0">
                <a:solidFill>
                  <a:schemeClr val="bg1"/>
                </a:solidFill>
              </a:rPr>
              <a:t> </a:t>
            </a:r>
            <a:r>
              <a:rPr lang="ko-KR" altLang="en-US" sz="1600" dirty="0">
                <a:solidFill>
                  <a:schemeClr val="bg1"/>
                </a:solidFill>
              </a:rPr>
              <a:t>마크 사용 및 </a:t>
            </a:r>
            <a:r>
              <a:rPr lang="ko-KR" altLang="en-US" sz="1600" dirty="0" err="1">
                <a:solidFill>
                  <a:schemeClr val="bg1"/>
                </a:solidFill>
              </a:rPr>
              <a:t>선정증</a:t>
            </a:r>
            <a:r>
              <a:rPr lang="ko-KR" altLang="en-US" sz="1600" dirty="0">
                <a:solidFill>
                  <a:schemeClr val="bg1"/>
                </a:solidFill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</a:rPr>
              <a:t>발급</a:t>
            </a:r>
            <a:endParaRPr lang="en-US" altLang="ko-KR" sz="1600" dirty="0" smtClean="0">
              <a:solidFill>
                <a:schemeClr val="bg1"/>
              </a:solidFill>
            </a:endParaRPr>
          </a:p>
          <a:p>
            <a:pPr fontAlgn="base"/>
            <a:r>
              <a:rPr lang="ko-KR" altLang="en-US" sz="1600" dirty="0" smtClean="0">
                <a:solidFill>
                  <a:schemeClr val="bg1"/>
                </a:solidFill>
              </a:rPr>
              <a:t>마</a:t>
            </a:r>
            <a:r>
              <a:rPr lang="en-US" altLang="ko-KR" sz="1600" dirty="0">
                <a:solidFill>
                  <a:schemeClr val="bg1"/>
                </a:solidFill>
              </a:rPr>
              <a:t>. </a:t>
            </a:r>
            <a:r>
              <a:rPr lang="ko-KR" altLang="en-US" sz="1600" dirty="0">
                <a:solidFill>
                  <a:schemeClr val="bg1"/>
                </a:solidFill>
              </a:rPr>
              <a:t>선정상품 </a:t>
            </a:r>
            <a:r>
              <a:rPr lang="en-US" altLang="ko-KR" sz="1600" dirty="0">
                <a:solidFill>
                  <a:schemeClr val="bg1"/>
                </a:solidFill>
              </a:rPr>
              <a:t>GD</a:t>
            </a:r>
            <a:r>
              <a:rPr lang="ko-KR" altLang="en-US" sz="1600" dirty="0">
                <a:solidFill>
                  <a:schemeClr val="bg1"/>
                </a:solidFill>
              </a:rPr>
              <a:t>홈페이지 온라인 전시</a:t>
            </a:r>
          </a:p>
        </p:txBody>
      </p:sp>
      <p:pic>
        <p:nvPicPr>
          <p:cNvPr id="2050" name="Picture 2" descr="C:\Users\Mos\Desktop\1-1 포스터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41" y="1659351"/>
            <a:ext cx="2197591" cy="310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모서리가 둥근 직사각형 15"/>
          <p:cNvSpPr/>
          <p:nvPr/>
        </p:nvSpPr>
        <p:spPr>
          <a:xfrm>
            <a:off x="4067944" y="3645023"/>
            <a:ext cx="4968552" cy="1368154"/>
          </a:xfrm>
          <a:prstGeom prst="round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endParaRPr lang="ko-KR" altLang="en-US" sz="900" dirty="0">
              <a:solidFill>
                <a:schemeClr val="bg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4067944" y="5517232"/>
            <a:ext cx="4968551" cy="1008112"/>
          </a:xfrm>
          <a:prstGeom prst="round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endParaRPr lang="ko-KR" altLang="en-US" sz="1050" dirty="0">
              <a:solidFill>
                <a:schemeClr val="bg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995936" y="3356992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1400" b="1" i="1" dirty="0">
                <a:solidFill>
                  <a:schemeClr val="bg1"/>
                </a:solidFill>
              </a:rPr>
              <a:t>선정상품지원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4028261" y="5209455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1400" b="1" i="1" dirty="0" smtClean="0">
                <a:solidFill>
                  <a:schemeClr val="bg1"/>
                </a:solidFill>
              </a:rPr>
              <a:t>시상</a:t>
            </a:r>
            <a:endParaRPr lang="ko-KR" altLang="en-US" sz="1400" b="1" i="1" dirty="0">
              <a:solidFill>
                <a:schemeClr val="bg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868144" y="2309971"/>
            <a:ext cx="1584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600" dirty="0" smtClean="0">
                <a:solidFill>
                  <a:schemeClr val="bg1"/>
                </a:solidFill>
              </a:rPr>
              <a:t>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안심건강분야</a:t>
            </a:r>
            <a:endParaRPr lang="ko-KR" altLang="en-US" sz="1600" dirty="0">
              <a:solidFill>
                <a:schemeClr val="bg1"/>
              </a:solidFill>
            </a:endParaRPr>
          </a:p>
          <a:p>
            <a:pPr fontAlgn="base"/>
            <a:r>
              <a:rPr lang="ko-KR" altLang="en-US" sz="1600" dirty="0" smtClean="0">
                <a:solidFill>
                  <a:schemeClr val="bg1"/>
                </a:solidFill>
              </a:rPr>
              <a:t>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창의교육분야</a:t>
            </a:r>
            <a:endParaRPr lang="ko-KR" altLang="en-US" sz="1600" dirty="0">
              <a:solidFill>
                <a:schemeClr val="bg1"/>
              </a:solidFill>
            </a:endParaRPr>
          </a:p>
          <a:p>
            <a:pPr fontAlgn="base"/>
            <a:r>
              <a:rPr lang="ko-KR" altLang="en-US" sz="1600" dirty="0" smtClean="0">
                <a:solidFill>
                  <a:schemeClr val="bg1"/>
                </a:solidFill>
              </a:rPr>
              <a:t>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출산육아분야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995936" y="1969095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1400" b="1" i="1" dirty="0" smtClean="0">
                <a:solidFill>
                  <a:schemeClr val="bg1"/>
                </a:solidFill>
              </a:rPr>
              <a:t>신청분야</a:t>
            </a:r>
            <a:endParaRPr lang="ko-KR" altLang="en-US" sz="1400" b="1" i="1" dirty="0">
              <a:solidFill>
                <a:schemeClr val="bg1"/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4067943" y="2276872"/>
            <a:ext cx="4968552" cy="936684"/>
          </a:xfrm>
          <a:prstGeom prst="round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endParaRPr lang="ko-KR" altLang="en-US" sz="900" dirty="0">
              <a:solidFill>
                <a:schemeClr val="bg1"/>
              </a:solidFill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7812360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8283230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8523674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8764118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/>
          <p:cNvSpPr/>
          <p:nvPr/>
        </p:nvSpPr>
        <p:spPr>
          <a:xfrm>
            <a:off x="8044038" y="404664"/>
            <a:ext cx="200370" cy="18033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711004" y="179348"/>
            <a:ext cx="62372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14388"/>
            <a:r>
              <a:rPr lang="en-US" altLang="ko-KR" dirty="0">
                <a:solidFill>
                  <a:srgbClr val="3E632B"/>
                </a:solidFill>
              </a:rPr>
              <a:t> </a:t>
            </a:r>
            <a:r>
              <a:rPr lang="en-US" altLang="ko-KR" b="1" dirty="0" smtClean="0">
                <a:solidFill>
                  <a:srgbClr val="3E632B"/>
                </a:solidFill>
              </a:rPr>
              <a:t>2012</a:t>
            </a:r>
            <a:r>
              <a:rPr lang="ko-KR" altLang="en-US" b="1" dirty="0">
                <a:solidFill>
                  <a:srgbClr val="3E632B"/>
                </a:solidFill>
              </a:rPr>
              <a:t> </a:t>
            </a:r>
            <a:r>
              <a:rPr lang="ko-KR" altLang="en-US" b="1" dirty="0" smtClean="0">
                <a:solidFill>
                  <a:srgbClr val="3E632B"/>
                </a:solidFill>
              </a:rPr>
              <a:t>우수디자인</a:t>
            </a:r>
            <a:r>
              <a:rPr lang="en-US" altLang="ko-KR" b="1" dirty="0" smtClean="0">
                <a:solidFill>
                  <a:srgbClr val="3E632B"/>
                </a:solidFill>
              </a:rPr>
              <a:t>(GD)</a:t>
            </a:r>
            <a:r>
              <a:rPr lang="ko-KR" altLang="en-US" b="1" dirty="0" smtClean="0">
                <a:solidFill>
                  <a:srgbClr val="3E632B"/>
                </a:solidFill>
              </a:rPr>
              <a:t> 상품선정</a:t>
            </a:r>
            <a:endParaRPr lang="ko-KR" altLang="en-US" b="1" dirty="0">
              <a:solidFill>
                <a:srgbClr val="3E632B"/>
              </a:solidFill>
            </a:endParaRPr>
          </a:p>
        </p:txBody>
      </p:sp>
      <p:pic>
        <p:nvPicPr>
          <p:cNvPr id="1027" name="Picture 3" descr="C:\Users\Mos\Desktop\키즈마크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127520"/>
            <a:ext cx="1914872" cy="11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47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타원 4"/>
          <p:cNvSpPr/>
          <p:nvPr/>
        </p:nvSpPr>
        <p:spPr>
          <a:xfrm>
            <a:off x="7812360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8523674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8764118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3" descr="C:\Users\Mos\Desktop\g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7772"/>
            <a:ext cx="603500" cy="50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660156"/>
              </p:ext>
            </p:extLst>
          </p:nvPr>
        </p:nvGraphicFramePr>
        <p:xfrm>
          <a:off x="825051" y="2204864"/>
          <a:ext cx="7319172" cy="297482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40270"/>
                <a:gridCol w="3662863"/>
                <a:gridCol w="1916039"/>
              </a:tblGrid>
              <a:tr h="352541">
                <a:tc>
                  <a:txBody>
                    <a:bodyPr/>
                    <a:lstStyle/>
                    <a:p>
                      <a:pPr marL="0" marR="0" indent="-123698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chemeClr val="bg1"/>
                          </a:solidFill>
                          <a:effectLst/>
                        </a:rPr>
                        <a:t>구분</a:t>
                      </a:r>
                      <a:endParaRPr lang="ko-KR" altLang="en-US" sz="1200" b="1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661" marR="20661" marT="20661" marB="20661" anchor="ctr"/>
                </a:tc>
                <a:tc>
                  <a:txBody>
                    <a:bodyPr/>
                    <a:lstStyle/>
                    <a:p>
                      <a:pPr marL="0" marR="0" indent="-123698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chemeClr val="bg1"/>
                          </a:solidFill>
                          <a:effectLst/>
                        </a:rPr>
                        <a:t>기간</a:t>
                      </a:r>
                      <a:endParaRPr lang="ko-KR" altLang="en-US" sz="1200" b="1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661" marR="20661" marT="20661" marB="20661" anchor="ctr"/>
                </a:tc>
                <a:tc>
                  <a:txBody>
                    <a:bodyPr/>
                    <a:lstStyle/>
                    <a:p>
                      <a:pPr marL="0" marR="0" indent="-123698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chemeClr val="bg1"/>
                          </a:solidFill>
                          <a:effectLst/>
                        </a:rPr>
                        <a:t>비교</a:t>
                      </a:r>
                      <a:endParaRPr lang="ko-KR" altLang="en-US" sz="1200" b="1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661" marR="20661" marT="20661" marB="20661" anchor="ctr"/>
                </a:tc>
              </a:tr>
              <a:tr h="352541">
                <a:tc>
                  <a:txBody>
                    <a:bodyPr/>
                    <a:lstStyle/>
                    <a:p>
                      <a:pPr marL="0" marR="0" indent="-123698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chemeClr val="bg1"/>
                          </a:solidFill>
                          <a:effectLst/>
                        </a:rPr>
                        <a:t>온라인 접수</a:t>
                      </a:r>
                      <a:endParaRPr lang="en-US" sz="1200" b="1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661" marR="20661" marT="20661" marB="2066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altLang="ko-KR" sz="1200" b="1" kern="0" spc="0" dirty="0" smtClean="0">
                          <a:solidFill>
                            <a:schemeClr val="bg1"/>
                          </a:solidFill>
                          <a:effectLst/>
                        </a:rPr>
                        <a:t>‘12.</a:t>
                      </a:r>
                      <a:r>
                        <a:rPr lang="en-US" altLang="ko-KR" sz="1200" b="1" kern="0" spc="0" baseline="0" dirty="0" smtClean="0">
                          <a:solidFill>
                            <a:schemeClr val="bg1"/>
                          </a:solidFill>
                          <a:effectLst/>
                        </a:rPr>
                        <a:t> 06. 25(</a:t>
                      </a:r>
                      <a:r>
                        <a:rPr lang="ko-KR" altLang="en-US" sz="1200" b="1" kern="0" spc="0" baseline="0" dirty="0" smtClean="0">
                          <a:solidFill>
                            <a:schemeClr val="bg1"/>
                          </a:solidFill>
                          <a:effectLst/>
                        </a:rPr>
                        <a:t>월</a:t>
                      </a:r>
                      <a:r>
                        <a:rPr lang="en-US" altLang="ko-KR" sz="1200" b="1" kern="0" spc="0" baseline="0" dirty="0" smtClean="0">
                          <a:solidFill>
                            <a:schemeClr val="bg1"/>
                          </a:solidFill>
                          <a:effectLst/>
                        </a:rPr>
                        <a:t>) ~ ‘12. 07.26(</a:t>
                      </a:r>
                      <a:r>
                        <a:rPr lang="ko-KR" altLang="en-US" sz="1200" b="1" kern="0" spc="0" baseline="0" dirty="0" smtClean="0">
                          <a:solidFill>
                            <a:schemeClr val="bg1"/>
                          </a:solidFill>
                          <a:effectLst/>
                        </a:rPr>
                        <a:t>목</a:t>
                      </a:r>
                      <a:r>
                        <a:rPr lang="en-US" altLang="ko-KR" sz="1200" b="1" kern="0" spc="0" baseline="0" dirty="0" smtClean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ko-KR" altLang="en-US" sz="1200" b="1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661" marR="20661" marT="20661" marB="2066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altLang="ko-KR" sz="1200" b="1" kern="0" spc="0" dirty="0" smtClean="0">
                          <a:solidFill>
                            <a:schemeClr val="bg1"/>
                          </a:solidFill>
                          <a:effectLst/>
                        </a:rPr>
                        <a:t>GD</a:t>
                      </a:r>
                      <a:r>
                        <a:rPr lang="en-US" altLang="ko-KR" sz="1200" b="1" kern="0" spc="0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ko-KR" altLang="en-US" sz="1200" b="1" kern="0" spc="0" baseline="0" dirty="0" smtClean="0">
                          <a:solidFill>
                            <a:schemeClr val="bg1"/>
                          </a:solidFill>
                          <a:effectLst/>
                        </a:rPr>
                        <a:t>홈페이지</a:t>
                      </a:r>
                      <a:endParaRPr lang="en-US" altLang="ko-KR" sz="1200" b="1" kern="0" spc="0" baseline="0" dirty="0" smtClean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661" marR="20661" marT="20661" marB="20661" anchor="ctr"/>
                </a:tc>
              </a:tr>
              <a:tr h="639067">
                <a:tc>
                  <a:txBody>
                    <a:bodyPr/>
                    <a:lstStyle/>
                    <a:p>
                      <a:pPr marL="0" marR="0" indent="-123698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chemeClr val="bg1"/>
                          </a:solidFill>
                          <a:effectLst/>
                        </a:rPr>
                        <a:t>현물접수</a:t>
                      </a:r>
                      <a:endParaRPr lang="en-US" sz="1200" b="1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661" marR="20661" marT="20661" marB="2066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altLang="ko-KR" sz="1200" b="1" kern="0" spc="0" dirty="0" smtClean="0">
                          <a:solidFill>
                            <a:schemeClr val="bg1"/>
                          </a:solidFill>
                          <a:effectLst/>
                        </a:rPr>
                        <a:t>’12. 08.</a:t>
                      </a:r>
                      <a:r>
                        <a:rPr lang="en-US" altLang="ko-KR" sz="1200" b="1" kern="0" spc="0" baseline="0" dirty="0" smtClean="0">
                          <a:solidFill>
                            <a:schemeClr val="bg1"/>
                          </a:solidFill>
                          <a:effectLst/>
                        </a:rPr>
                        <a:t> 29(</a:t>
                      </a:r>
                      <a:r>
                        <a:rPr lang="ko-KR" altLang="en-US" sz="1200" b="1" kern="0" spc="0" baseline="0" dirty="0" smtClean="0">
                          <a:solidFill>
                            <a:schemeClr val="bg1"/>
                          </a:solidFill>
                          <a:effectLst/>
                        </a:rPr>
                        <a:t>수</a:t>
                      </a:r>
                      <a:r>
                        <a:rPr lang="en-US" altLang="ko-KR" sz="1200" b="1" kern="0" spc="0" baseline="0" dirty="0" smtClean="0">
                          <a:solidFill>
                            <a:schemeClr val="bg1"/>
                          </a:solidFill>
                          <a:effectLst/>
                        </a:rPr>
                        <a:t>) ~ ’12. 08. 31(</a:t>
                      </a:r>
                      <a:r>
                        <a:rPr lang="ko-KR" altLang="en-US" sz="1200" b="1" kern="0" spc="0" baseline="0" dirty="0" smtClean="0">
                          <a:solidFill>
                            <a:schemeClr val="bg1"/>
                          </a:solidFill>
                          <a:effectLst/>
                        </a:rPr>
                        <a:t>금</a:t>
                      </a:r>
                      <a:r>
                        <a:rPr lang="en-US" altLang="ko-KR" sz="1200" b="1" kern="0" spc="0" baseline="0" dirty="0" smtClean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ko-KR" altLang="en-US" sz="1200" b="1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661" marR="20661" marT="20661" marB="2066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ko-KR" altLang="en-US" sz="1200" b="1" kern="0" spc="-80" dirty="0" smtClean="0">
                          <a:solidFill>
                            <a:schemeClr val="bg1"/>
                          </a:solidFill>
                          <a:effectLst/>
                        </a:rPr>
                        <a:t>코리아디자인센터 </a:t>
                      </a:r>
                      <a:endParaRPr lang="en-US" altLang="ko-KR" sz="1200" b="1" kern="0" spc="-8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ko-KR" altLang="en-US" sz="1200" b="1" kern="0" spc="-80" dirty="0" smtClean="0">
                          <a:solidFill>
                            <a:schemeClr val="bg1"/>
                          </a:solidFill>
                          <a:effectLst/>
                        </a:rPr>
                        <a:t>지하</a:t>
                      </a:r>
                      <a:r>
                        <a:rPr lang="en-US" altLang="ko-KR" sz="1200" b="1" kern="0" spc="-80" dirty="0" smtClean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r>
                        <a:rPr lang="ko-KR" altLang="en-US" sz="1200" b="1" kern="0" spc="-80" dirty="0" smtClean="0">
                          <a:solidFill>
                            <a:schemeClr val="bg1"/>
                          </a:solidFill>
                          <a:effectLst/>
                        </a:rPr>
                        <a:t>층 전시장</a:t>
                      </a:r>
                      <a:endParaRPr lang="ko-KR" altLang="en-US" sz="1200" b="1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661" marR="20661" marT="20661" marB="20661" anchor="ctr"/>
                </a:tc>
              </a:tr>
              <a:tr h="639067">
                <a:tc>
                  <a:txBody>
                    <a:bodyPr/>
                    <a:lstStyle/>
                    <a:p>
                      <a:pPr marL="0" marR="0" indent="-123698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chemeClr val="bg1"/>
                          </a:solidFill>
                          <a:effectLst/>
                        </a:rPr>
                        <a:t>현물반출</a:t>
                      </a:r>
                      <a:endParaRPr lang="en-US" sz="1200" b="1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661" marR="20661" marT="20661" marB="2066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0" spc="0" dirty="0" smtClean="0">
                          <a:solidFill>
                            <a:schemeClr val="bg1"/>
                          </a:solidFill>
                          <a:effectLst/>
                        </a:rPr>
                        <a:t>’12. </a:t>
                      </a:r>
                      <a:r>
                        <a:rPr lang="en-US" altLang="ko-KR" sz="1200" b="1" kern="0" spc="0" dirty="0" smtClean="0">
                          <a:solidFill>
                            <a:schemeClr val="bg1"/>
                          </a:solidFill>
                          <a:effectLst/>
                        </a:rPr>
                        <a:t>09.</a:t>
                      </a:r>
                      <a:r>
                        <a:rPr lang="en-US" altLang="ko-KR" sz="1200" b="1" kern="0" spc="0" baseline="0" dirty="0" smtClean="0">
                          <a:solidFill>
                            <a:schemeClr val="bg1"/>
                          </a:solidFill>
                          <a:effectLst/>
                        </a:rPr>
                        <a:t> 24(</a:t>
                      </a:r>
                      <a:r>
                        <a:rPr lang="ko-KR" altLang="en-US" sz="1200" b="1" kern="0" spc="0" baseline="0" dirty="0" smtClean="0">
                          <a:solidFill>
                            <a:schemeClr val="bg1"/>
                          </a:solidFill>
                          <a:effectLst/>
                        </a:rPr>
                        <a:t>월</a:t>
                      </a:r>
                      <a:r>
                        <a:rPr lang="en-US" altLang="ko-KR" sz="1200" b="1" kern="0" spc="0" baseline="0" dirty="0" smtClean="0">
                          <a:solidFill>
                            <a:schemeClr val="bg1"/>
                          </a:solidFill>
                          <a:effectLst/>
                        </a:rPr>
                        <a:t>) </a:t>
                      </a:r>
                      <a:r>
                        <a:rPr lang="en-US" altLang="ko-KR" sz="1200" b="1" kern="0" spc="0" baseline="0" dirty="0" smtClean="0">
                          <a:solidFill>
                            <a:schemeClr val="bg1"/>
                          </a:solidFill>
                          <a:effectLst/>
                        </a:rPr>
                        <a:t>~ ’12. </a:t>
                      </a:r>
                      <a:r>
                        <a:rPr lang="en-US" altLang="ko-KR" sz="1200" b="1" kern="0" spc="0" baseline="0" dirty="0" smtClean="0">
                          <a:solidFill>
                            <a:schemeClr val="bg1"/>
                          </a:solidFill>
                          <a:effectLst/>
                        </a:rPr>
                        <a:t>09. 26(</a:t>
                      </a:r>
                      <a:r>
                        <a:rPr lang="ko-KR" altLang="en-US" sz="1200" b="1" kern="0" spc="0" baseline="0" dirty="0" smtClean="0">
                          <a:solidFill>
                            <a:schemeClr val="bg1"/>
                          </a:solidFill>
                          <a:effectLst/>
                        </a:rPr>
                        <a:t>수</a:t>
                      </a:r>
                      <a:r>
                        <a:rPr lang="en-US" altLang="ko-KR" sz="1200" b="1" kern="0" spc="0" baseline="0" dirty="0" smtClean="0">
                          <a:solidFill>
                            <a:schemeClr val="bg1"/>
                          </a:solidFill>
                          <a:effectLst/>
                        </a:rPr>
                        <a:t>) </a:t>
                      </a:r>
                      <a:r>
                        <a:rPr lang="ko-KR" altLang="en-US" sz="1200" b="1" kern="0" spc="0" baseline="0" dirty="0" smtClean="0">
                          <a:solidFill>
                            <a:schemeClr val="bg1"/>
                          </a:solidFill>
                          <a:effectLst/>
                        </a:rPr>
                        <a:t>예정</a:t>
                      </a:r>
                      <a:endParaRPr lang="ko-KR" altLang="en-US" sz="1200" b="1" kern="0" spc="0" dirty="0" smtClean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661" marR="20661" marT="20661" marB="2066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ko-KR" altLang="en-US" sz="1200" b="1" kern="0" spc="-80" dirty="0" smtClean="0">
                          <a:solidFill>
                            <a:schemeClr val="bg1"/>
                          </a:solidFill>
                          <a:effectLst/>
                        </a:rPr>
                        <a:t>코리아디자인센터 </a:t>
                      </a:r>
                      <a:endParaRPr lang="en-US" altLang="ko-KR" sz="1200" b="1" kern="0" spc="-8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ko-KR" altLang="en-US" sz="1200" b="1" kern="0" spc="-80" dirty="0" smtClean="0">
                          <a:solidFill>
                            <a:schemeClr val="bg1"/>
                          </a:solidFill>
                          <a:effectLst/>
                        </a:rPr>
                        <a:t>지하</a:t>
                      </a:r>
                      <a:r>
                        <a:rPr lang="en-US" altLang="ko-KR" sz="1200" b="1" kern="0" spc="-80" dirty="0" smtClean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r>
                        <a:rPr lang="ko-KR" altLang="en-US" sz="1200" b="1" kern="0" spc="-80" dirty="0" smtClean="0">
                          <a:solidFill>
                            <a:schemeClr val="bg1"/>
                          </a:solidFill>
                          <a:effectLst/>
                        </a:rPr>
                        <a:t>층 전시장</a:t>
                      </a:r>
                      <a:endParaRPr lang="ko-KR" altLang="en-US" sz="1200" b="1" kern="0" spc="0" dirty="0" smtClean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661" marR="20661" marT="20661" marB="20661" anchor="ctr"/>
                </a:tc>
              </a:tr>
              <a:tr h="639067">
                <a:tc>
                  <a:txBody>
                    <a:bodyPr/>
                    <a:lstStyle/>
                    <a:p>
                      <a:pPr marL="0" marR="0" indent="-123698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chemeClr val="bg1"/>
                          </a:solidFill>
                          <a:effectLst/>
                        </a:rPr>
                        <a:t>선정결과발표</a:t>
                      </a:r>
                      <a:r>
                        <a:rPr lang="en-US" altLang="ko-KR" sz="1200" b="1" kern="0" spc="0" dirty="0" smtClean="0">
                          <a:solidFill>
                            <a:schemeClr val="bg1"/>
                          </a:solidFill>
                          <a:effectLst/>
                        </a:rPr>
                        <a:t>&amp;</a:t>
                      </a:r>
                      <a:r>
                        <a:rPr lang="ko-KR" altLang="en-US" sz="1200" b="1" kern="0" spc="0" dirty="0" smtClean="0">
                          <a:solidFill>
                            <a:schemeClr val="bg1"/>
                          </a:solidFill>
                          <a:effectLst/>
                        </a:rPr>
                        <a:t>홍보</a:t>
                      </a:r>
                      <a:endParaRPr lang="en-US" sz="1200" b="1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661" marR="20661" marT="20661" marB="2066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altLang="ko-KR" sz="1200" b="1" kern="0" spc="0" dirty="0" smtClean="0">
                          <a:solidFill>
                            <a:schemeClr val="bg1"/>
                          </a:solidFill>
                          <a:effectLst/>
                        </a:rPr>
                        <a:t>’12. 09</a:t>
                      </a:r>
                      <a:r>
                        <a:rPr lang="ko-KR" altLang="en-US" sz="1200" b="1" kern="0" spc="0" dirty="0" smtClean="0">
                          <a:solidFill>
                            <a:schemeClr val="bg1"/>
                          </a:solidFill>
                          <a:effectLst/>
                        </a:rPr>
                        <a:t>월말 예정</a:t>
                      </a:r>
                      <a:endParaRPr lang="ko-KR" altLang="en-US" sz="1200" b="1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661" marR="20661" marT="20661" marB="2066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kern="0" spc="0" dirty="0" smtClean="0">
                          <a:solidFill>
                            <a:schemeClr val="bg1"/>
                          </a:solidFill>
                          <a:effectLst/>
                        </a:rPr>
                        <a:t>일간지</a:t>
                      </a:r>
                      <a:r>
                        <a:rPr lang="en-US" altLang="ko-KR" sz="1200" b="1" kern="0" spc="0" dirty="0" smtClean="0">
                          <a:solidFill>
                            <a:schemeClr val="bg1"/>
                          </a:solidFill>
                          <a:effectLst/>
                        </a:rPr>
                        <a:t>&amp;</a:t>
                      </a:r>
                      <a:r>
                        <a:rPr lang="ko-KR" altLang="en-US" sz="1200" b="1" kern="0" spc="0" dirty="0" smtClean="0">
                          <a:solidFill>
                            <a:schemeClr val="bg1"/>
                          </a:solidFill>
                          <a:effectLst/>
                        </a:rPr>
                        <a:t>경제지 공고</a:t>
                      </a:r>
                      <a:endParaRPr lang="en-US" altLang="ko-KR" sz="1200" b="1" kern="0" spc="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0" spc="0" dirty="0" smtClean="0">
                          <a:solidFill>
                            <a:schemeClr val="bg1"/>
                          </a:solidFill>
                          <a:effectLst/>
                        </a:rPr>
                        <a:t>GD</a:t>
                      </a:r>
                      <a:r>
                        <a:rPr lang="en-US" altLang="ko-KR" sz="1200" b="1" kern="0" spc="0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ko-KR" altLang="en-US" sz="1200" b="1" kern="0" spc="0" baseline="0" dirty="0" smtClean="0">
                          <a:solidFill>
                            <a:schemeClr val="bg1"/>
                          </a:solidFill>
                          <a:effectLst/>
                        </a:rPr>
                        <a:t>홈페이지 게재</a:t>
                      </a:r>
                      <a:endParaRPr lang="en-US" altLang="ko-KR" sz="1200" b="1" kern="0" spc="0" baseline="0" dirty="0" smtClean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661" marR="20661" marT="20661" marB="20661" anchor="ctr"/>
                </a:tc>
              </a:tr>
              <a:tr h="352541">
                <a:tc>
                  <a:txBody>
                    <a:bodyPr/>
                    <a:lstStyle/>
                    <a:p>
                      <a:pPr marL="0" marR="0" indent="-123698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chemeClr val="bg1"/>
                          </a:solidFill>
                          <a:effectLst/>
                        </a:rPr>
                        <a:t>시상</a:t>
                      </a:r>
                      <a:endParaRPr lang="en-US" sz="1200" b="1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661" marR="20661" marT="20661" marB="2066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altLang="ko-KR" sz="1200" b="1" kern="0" spc="0" dirty="0" smtClean="0">
                          <a:solidFill>
                            <a:schemeClr val="bg1"/>
                          </a:solidFill>
                          <a:effectLst/>
                        </a:rPr>
                        <a:t>’12. 10</a:t>
                      </a:r>
                      <a:r>
                        <a:rPr lang="ko-KR" altLang="en-US" sz="1200" b="1" kern="0" spc="0" dirty="0" smtClean="0">
                          <a:solidFill>
                            <a:schemeClr val="bg1"/>
                          </a:solidFill>
                          <a:effectLst/>
                        </a:rPr>
                        <a:t>월 예정</a:t>
                      </a:r>
                      <a:endParaRPr lang="ko-KR" altLang="en-US" sz="1200" b="1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661" marR="20661" marT="20661" marB="2066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chemeClr val="bg1"/>
                          </a:solidFill>
                          <a:effectLst/>
                        </a:rPr>
                        <a:t>별도공지</a:t>
                      </a:r>
                      <a:endParaRPr lang="en-US" sz="1200" b="1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661" marR="20661" marT="20661" marB="20661" anchor="ctr"/>
                </a:tc>
              </a:tr>
            </a:tbl>
          </a:graphicData>
        </a:graphic>
      </p:graphicFrame>
      <p:sp>
        <p:nvSpPr>
          <p:cNvPr id="14" name="직사각형 13"/>
          <p:cNvSpPr/>
          <p:nvPr/>
        </p:nvSpPr>
        <p:spPr>
          <a:xfrm>
            <a:off x="6388990" y="1196752"/>
            <a:ext cx="2287466" cy="2923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1300" b="1" dirty="0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FFFF00"/>
                </a:solidFill>
              </a:rPr>
              <a:t>접수</a:t>
            </a:r>
            <a:r>
              <a:rPr lang="en-US" altLang="ko-KR" sz="1300" b="1" dirty="0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FFFF00"/>
                </a:solidFill>
              </a:rPr>
              <a:t>&amp;</a:t>
            </a:r>
            <a:r>
              <a:rPr lang="ko-KR" altLang="en-US" sz="1300" b="1" dirty="0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FFFF00"/>
                </a:solidFill>
              </a:rPr>
              <a:t>시상 일정</a:t>
            </a:r>
            <a:endParaRPr lang="ko-KR" altLang="en-US" sz="1300" b="1" dirty="0">
              <a:ln>
                <a:solidFill>
                  <a:schemeClr val="bg1">
                    <a:alpha val="2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cxnSp>
        <p:nvCxnSpPr>
          <p:cNvPr id="15" name="직선 연결선 14"/>
          <p:cNvCxnSpPr/>
          <p:nvPr/>
        </p:nvCxnSpPr>
        <p:spPr>
          <a:xfrm flipV="1">
            <a:off x="6316982" y="1196752"/>
            <a:ext cx="0" cy="292388"/>
          </a:xfrm>
          <a:prstGeom prst="line">
            <a:avLst/>
          </a:prstGeom>
          <a:ln w="698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타원 16"/>
          <p:cNvSpPr/>
          <p:nvPr/>
        </p:nvSpPr>
        <p:spPr>
          <a:xfrm>
            <a:off x="8044038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8285728" y="404664"/>
            <a:ext cx="200370" cy="18033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711004" y="179348"/>
            <a:ext cx="62372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14388"/>
            <a:r>
              <a:rPr lang="en-US" altLang="ko-KR" dirty="0">
                <a:solidFill>
                  <a:srgbClr val="3E632B"/>
                </a:solidFill>
              </a:rPr>
              <a:t> </a:t>
            </a:r>
            <a:r>
              <a:rPr lang="en-US" altLang="ko-KR" b="1" dirty="0" smtClean="0">
                <a:solidFill>
                  <a:srgbClr val="3E632B"/>
                </a:solidFill>
              </a:rPr>
              <a:t>2012</a:t>
            </a:r>
            <a:r>
              <a:rPr lang="ko-KR" altLang="en-US" b="1" dirty="0">
                <a:solidFill>
                  <a:srgbClr val="3E632B"/>
                </a:solidFill>
              </a:rPr>
              <a:t> </a:t>
            </a:r>
            <a:r>
              <a:rPr lang="ko-KR" altLang="en-US" b="1" dirty="0" smtClean="0">
                <a:solidFill>
                  <a:srgbClr val="3E632B"/>
                </a:solidFill>
              </a:rPr>
              <a:t>우수디자인</a:t>
            </a:r>
            <a:r>
              <a:rPr lang="en-US" altLang="ko-KR" b="1" dirty="0" smtClean="0">
                <a:solidFill>
                  <a:srgbClr val="3E632B"/>
                </a:solidFill>
              </a:rPr>
              <a:t>(GD)</a:t>
            </a:r>
            <a:r>
              <a:rPr lang="ko-KR" altLang="en-US" b="1" dirty="0" smtClean="0">
                <a:solidFill>
                  <a:srgbClr val="3E632B"/>
                </a:solidFill>
              </a:rPr>
              <a:t> 상품선정</a:t>
            </a:r>
            <a:endParaRPr lang="ko-KR" altLang="en-US" b="1" dirty="0">
              <a:solidFill>
                <a:srgbClr val="3E63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42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692696"/>
            <a:ext cx="9144000" cy="6165304"/>
          </a:xfrm>
          <a:prstGeom prst="rect">
            <a:avLst/>
          </a:prstGeom>
          <a:gradFill flip="none" rotWithShape="1">
            <a:gsLst>
              <a:gs pos="2500">
                <a:srgbClr val="121A0C">
                  <a:lumMod val="72000"/>
                </a:srgbClr>
              </a:gs>
              <a:gs pos="100000">
                <a:srgbClr val="0C1208"/>
              </a:gs>
              <a:gs pos="66000">
                <a:srgbClr val="1825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6460998" y="1124744"/>
            <a:ext cx="2287466" cy="2923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1300" b="1" dirty="0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FFFF00"/>
                </a:solidFill>
              </a:rPr>
              <a:t>접수</a:t>
            </a:r>
            <a:endParaRPr lang="ko-KR" altLang="en-US" sz="1300" b="1" dirty="0">
              <a:ln>
                <a:solidFill>
                  <a:schemeClr val="bg1">
                    <a:alpha val="2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6388990" y="1124744"/>
            <a:ext cx="0" cy="292388"/>
          </a:xfrm>
          <a:prstGeom prst="line">
            <a:avLst/>
          </a:prstGeom>
          <a:ln w="698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타원 5"/>
          <p:cNvSpPr/>
          <p:nvPr/>
        </p:nvSpPr>
        <p:spPr>
          <a:xfrm>
            <a:off x="7812360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8052804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8523674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8764118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Picture 3" descr="C:\Users\Mos\Desktop\g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7772"/>
            <a:ext cx="603500" cy="50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5940152" y="2708920"/>
            <a:ext cx="22348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</a:rPr>
              <a:t>가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en-US" dirty="0" smtClean="0">
                <a:solidFill>
                  <a:schemeClr val="bg1"/>
                </a:solidFill>
              </a:rPr>
              <a:t>온라인접수</a:t>
            </a:r>
            <a:endParaRPr lang="en-US" altLang="ko-KR" b="1" dirty="0" smtClean="0">
              <a:solidFill>
                <a:schemeClr val="bg1"/>
              </a:solidFill>
              <a:latin typeface="+mj-lt"/>
            </a:endParaRPr>
          </a:p>
          <a:p>
            <a:r>
              <a:rPr lang="ko-KR" altLang="en-US" b="1" dirty="0" smtClean="0">
                <a:solidFill>
                  <a:schemeClr val="bg1"/>
                </a:solidFill>
                <a:latin typeface="+mj-lt"/>
              </a:rPr>
              <a:t>     </a:t>
            </a:r>
            <a:r>
              <a:rPr lang="en-US" altLang="ko-KR" b="1" dirty="0" smtClean="0">
                <a:solidFill>
                  <a:schemeClr val="bg1"/>
                </a:solidFill>
                <a:latin typeface="+mj-lt"/>
              </a:rPr>
              <a:t>www.gd.or.kr </a:t>
            </a:r>
            <a:endParaRPr lang="ko-KR" alt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951231" y="3502749"/>
            <a:ext cx="29412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나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en-US" dirty="0" smtClean="0">
                <a:solidFill>
                  <a:schemeClr val="bg1"/>
                </a:solidFill>
              </a:rPr>
              <a:t>신청기간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b="1" dirty="0" smtClean="0">
                <a:solidFill>
                  <a:schemeClr val="bg1"/>
                </a:solidFill>
              </a:rPr>
              <a:t>’</a:t>
            </a:r>
            <a:r>
              <a:rPr lang="en-US" altLang="ko-KR" b="1" dirty="0">
                <a:solidFill>
                  <a:schemeClr val="bg1"/>
                </a:solidFill>
              </a:rPr>
              <a:t>12. 6. 25 (</a:t>
            </a:r>
            <a:r>
              <a:rPr lang="ko-KR" altLang="en-US" b="1" dirty="0">
                <a:solidFill>
                  <a:schemeClr val="bg1"/>
                </a:solidFill>
              </a:rPr>
              <a:t>월</a:t>
            </a:r>
            <a:r>
              <a:rPr lang="en-US" altLang="ko-KR" b="1" dirty="0">
                <a:solidFill>
                  <a:schemeClr val="bg1"/>
                </a:solidFill>
              </a:rPr>
              <a:t>) ~ 7. 26(</a:t>
            </a:r>
            <a:r>
              <a:rPr lang="ko-KR" altLang="en-US" b="1" dirty="0">
                <a:solidFill>
                  <a:schemeClr val="bg1"/>
                </a:solidFill>
              </a:rPr>
              <a:t>목</a:t>
            </a:r>
            <a:r>
              <a:rPr lang="en-US" altLang="ko-KR" b="1" dirty="0">
                <a:solidFill>
                  <a:schemeClr val="bg1"/>
                </a:solidFill>
              </a:rPr>
              <a:t>) 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47892"/>
            <a:ext cx="4608512" cy="3425324"/>
          </a:xfrm>
          <a:prstGeom prst="rect">
            <a:avLst/>
          </a:prstGeom>
          <a:noFill/>
          <a:ln>
            <a:noFill/>
          </a:ln>
          <a:effectLst>
            <a:glow rad="177800">
              <a:schemeClr val="tx1">
                <a:lumMod val="95000"/>
                <a:lumOff val="5000"/>
                <a:alpha val="20000"/>
              </a:schemeClr>
            </a:glow>
            <a:outerShdw dist="35921" dir="2700000" algn="ctr" rotWithShape="0">
              <a:schemeClr val="bg2"/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타원 23"/>
          <p:cNvSpPr/>
          <p:nvPr/>
        </p:nvSpPr>
        <p:spPr>
          <a:xfrm>
            <a:off x="8285728" y="404664"/>
            <a:ext cx="200370" cy="18033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711004" y="179348"/>
            <a:ext cx="62372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14388"/>
            <a:r>
              <a:rPr lang="en-US" altLang="ko-KR" dirty="0">
                <a:solidFill>
                  <a:srgbClr val="3E632B"/>
                </a:solidFill>
              </a:rPr>
              <a:t> </a:t>
            </a:r>
            <a:r>
              <a:rPr lang="en-US" altLang="ko-KR" b="1" dirty="0" smtClean="0">
                <a:solidFill>
                  <a:srgbClr val="3E632B"/>
                </a:solidFill>
              </a:rPr>
              <a:t>2012</a:t>
            </a:r>
            <a:r>
              <a:rPr lang="ko-KR" altLang="en-US" b="1" dirty="0">
                <a:solidFill>
                  <a:srgbClr val="3E632B"/>
                </a:solidFill>
              </a:rPr>
              <a:t> </a:t>
            </a:r>
            <a:r>
              <a:rPr lang="ko-KR" altLang="en-US" b="1" dirty="0" smtClean="0">
                <a:solidFill>
                  <a:srgbClr val="3E632B"/>
                </a:solidFill>
              </a:rPr>
              <a:t>우수디자인</a:t>
            </a:r>
            <a:r>
              <a:rPr lang="en-US" altLang="ko-KR" b="1" dirty="0" smtClean="0">
                <a:solidFill>
                  <a:srgbClr val="3E632B"/>
                </a:solidFill>
              </a:rPr>
              <a:t>(GD)</a:t>
            </a:r>
            <a:r>
              <a:rPr lang="ko-KR" altLang="en-US" b="1" dirty="0" smtClean="0">
                <a:solidFill>
                  <a:srgbClr val="3E632B"/>
                </a:solidFill>
              </a:rPr>
              <a:t> 상품선정</a:t>
            </a:r>
            <a:endParaRPr lang="ko-KR" altLang="en-US" b="1" dirty="0">
              <a:solidFill>
                <a:srgbClr val="3E632B"/>
              </a:solidFill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379882" y="5792836"/>
            <a:ext cx="8440590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ko-KR" altLang="en-US" sz="1600" b="0" dirty="0" smtClean="0">
                <a:solidFill>
                  <a:schemeClr val="bg1"/>
                </a:solidFill>
                <a:latin typeface="+mj-lt"/>
              </a:rPr>
              <a:t>신청절차</a:t>
            </a:r>
            <a:r>
              <a:rPr lang="en-US" altLang="ko-KR" sz="1600" b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1600" b="0" dirty="0">
                <a:solidFill>
                  <a:schemeClr val="bg1"/>
                </a:solidFill>
                <a:latin typeface="+mj-lt"/>
              </a:rPr>
              <a:t>:  </a:t>
            </a:r>
            <a:r>
              <a:rPr lang="ko-KR" altLang="en-US" sz="1600" dirty="0">
                <a:solidFill>
                  <a:schemeClr val="bg1"/>
                </a:solidFill>
                <a:latin typeface="+mj-lt"/>
              </a:rPr>
              <a:t>기업회원가입 → </a:t>
            </a:r>
            <a:r>
              <a:rPr lang="ko-KR" altLang="en-US" sz="1600" b="0" dirty="0" smtClean="0">
                <a:solidFill>
                  <a:schemeClr val="bg1"/>
                </a:solidFill>
                <a:latin typeface="+mj-lt"/>
              </a:rPr>
              <a:t>기업회원 </a:t>
            </a:r>
            <a:r>
              <a:rPr lang="ko-KR" altLang="en-US" sz="1600" b="0" dirty="0">
                <a:solidFill>
                  <a:schemeClr val="bg1"/>
                </a:solidFill>
                <a:latin typeface="+mj-lt"/>
              </a:rPr>
              <a:t>로그인 → 신청서 작성 → </a:t>
            </a:r>
            <a:r>
              <a:rPr lang="ko-KR" altLang="en-US" sz="1600" b="0" dirty="0" smtClean="0">
                <a:solidFill>
                  <a:schemeClr val="bg1"/>
                </a:solidFill>
                <a:latin typeface="+mj-lt"/>
              </a:rPr>
              <a:t>명세서</a:t>
            </a:r>
            <a:r>
              <a:rPr lang="en-US" altLang="ko-KR" sz="1600" b="0" dirty="0" smtClean="0">
                <a:solidFill>
                  <a:schemeClr val="bg1"/>
                </a:solidFill>
                <a:latin typeface="+mj-lt"/>
              </a:rPr>
              <a:t>(1) </a:t>
            </a:r>
            <a:r>
              <a:rPr lang="ko-KR" altLang="en-US" sz="1600" b="0" dirty="0" smtClean="0">
                <a:solidFill>
                  <a:schemeClr val="bg1"/>
                </a:solidFill>
                <a:latin typeface="+mj-lt"/>
              </a:rPr>
              <a:t>작성 → </a:t>
            </a:r>
            <a:endParaRPr lang="en-US" altLang="ko-KR" sz="1600" b="0" dirty="0" smtClean="0">
              <a:solidFill>
                <a:schemeClr val="bg1"/>
              </a:solidFill>
              <a:latin typeface="+mj-lt"/>
            </a:endParaRPr>
          </a:p>
          <a:p>
            <a:pPr algn="just">
              <a:lnSpc>
                <a:spcPct val="130000"/>
              </a:lnSpc>
            </a:pPr>
            <a:r>
              <a:rPr lang="en-US" altLang="ko-KR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1600" dirty="0" smtClean="0">
                <a:solidFill>
                  <a:schemeClr val="bg1"/>
                </a:solidFill>
                <a:latin typeface="+mj-lt"/>
              </a:rPr>
              <a:t>              </a:t>
            </a:r>
            <a:r>
              <a:rPr lang="ko-KR" altLang="en-US" sz="1600" b="0" dirty="0" smtClean="0">
                <a:solidFill>
                  <a:schemeClr val="bg1"/>
                </a:solidFill>
                <a:latin typeface="+mj-lt"/>
              </a:rPr>
              <a:t>명세서</a:t>
            </a:r>
            <a:r>
              <a:rPr lang="en-US" altLang="ko-KR" sz="1600" b="0" dirty="0" smtClean="0">
                <a:solidFill>
                  <a:schemeClr val="bg1"/>
                </a:solidFill>
                <a:latin typeface="+mj-lt"/>
              </a:rPr>
              <a:t>(2) </a:t>
            </a:r>
            <a:r>
              <a:rPr lang="ko-KR" altLang="en-US" sz="1600" b="0" dirty="0" smtClean="0">
                <a:solidFill>
                  <a:schemeClr val="bg1"/>
                </a:solidFill>
                <a:latin typeface="+mj-lt"/>
              </a:rPr>
              <a:t>작성 </a:t>
            </a:r>
            <a:r>
              <a:rPr lang="ko-KR" altLang="en-US" sz="1600" dirty="0">
                <a:solidFill>
                  <a:schemeClr val="bg1"/>
                </a:solidFill>
                <a:latin typeface="+mj-lt"/>
              </a:rPr>
              <a:t>→ 명세서</a:t>
            </a:r>
            <a:r>
              <a:rPr lang="en-US" altLang="ko-KR" sz="1600" dirty="0" smtClean="0">
                <a:solidFill>
                  <a:schemeClr val="bg1"/>
                </a:solidFill>
                <a:latin typeface="+mj-lt"/>
              </a:rPr>
              <a:t>(3)</a:t>
            </a:r>
            <a:r>
              <a:rPr lang="ko-KR" altLang="en-US" sz="1600" b="0" dirty="0" smtClean="0">
                <a:solidFill>
                  <a:schemeClr val="bg1"/>
                </a:solidFill>
                <a:latin typeface="+mj-lt"/>
              </a:rPr>
              <a:t> 작성 →</a:t>
            </a:r>
            <a:r>
              <a:rPr lang="ko-KR" altLang="en-US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ko-KR" altLang="en-US" sz="1600" b="0" dirty="0" err="1" smtClean="0">
                <a:solidFill>
                  <a:schemeClr val="bg1"/>
                </a:solidFill>
                <a:latin typeface="+mj-lt"/>
              </a:rPr>
              <a:t>목록표</a:t>
            </a:r>
            <a:r>
              <a:rPr lang="ko-KR" altLang="en-US" sz="1600" b="0" dirty="0" smtClean="0">
                <a:solidFill>
                  <a:schemeClr val="bg1"/>
                </a:solidFill>
                <a:latin typeface="+mj-lt"/>
              </a:rPr>
              <a:t> 확인 → </a:t>
            </a:r>
            <a:r>
              <a:rPr lang="ko-KR" altLang="en-US" sz="1600" b="0" dirty="0" err="1" smtClean="0">
                <a:solidFill>
                  <a:schemeClr val="bg1"/>
                </a:solidFill>
                <a:latin typeface="+mj-lt"/>
              </a:rPr>
              <a:t>신청료</a:t>
            </a:r>
            <a:r>
              <a:rPr lang="ko-KR" altLang="en-US" sz="1600" b="0" dirty="0" smtClean="0">
                <a:solidFill>
                  <a:schemeClr val="bg1"/>
                </a:solidFill>
                <a:latin typeface="+mj-lt"/>
              </a:rPr>
              <a:t> 결제 → 접수완료 </a:t>
            </a:r>
          </a:p>
        </p:txBody>
      </p:sp>
    </p:spTree>
    <p:extLst>
      <p:ext uri="{BB962C8B-B14F-4D97-AF65-F5344CB8AC3E}">
        <p14:creationId xmlns:p14="http://schemas.microsoft.com/office/powerpoint/2010/main" val="18588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0" y="692696"/>
            <a:ext cx="9144000" cy="6165304"/>
          </a:xfrm>
          <a:prstGeom prst="rect">
            <a:avLst/>
          </a:prstGeom>
          <a:gradFill flip="none" rotWithShape="1">
            <a:gsLst>
              <a:gs pos="2500">
                <a:srgbClr val="121A0C">
                  <a:lumMod val="72000"/>
                </a:srgbClr>
              </a:gs>
              <a:gs pos="100000">
                <a:srgbClr val="0C1208"/>
              </a:gs>
              <a:gs pos="66000">
                <a:srgbClr val="1825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" name="Picture 3" descr="C:\Users\Mos\Desktop\g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7772"/>
            <a:ext cx="603500" cy="50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6388990" y="1196752"/>
            <a:ext cx="2287466" cy="2923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1300" b="1" dirty="0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FFFF00"/>
                </a:solidFill>
              </a:rPr>
              <a:t>현물접수</a:t>
            </a:r>
            <a:endParaRPr lang="ko-KR" altLang="en-US" sz="1300" b="1" dirty="0">
              <a:ln>
                <a:solidFill>
                  <a:schemeClr val="bg1">
                    <a:alpha val="2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cxnSp>
        <p:nvCxnSpPr>
          <p:cNvPr id="8" name="직선 연결선 7"/>
          <p:cNvCxnSpPr/>
          <p:nvPr/>
        </p:nvCxnSpPr>
        <p:spPr>
          <a:xfrm flipV="1">
            <a:off x="6316982" y="1196752"/>
            <a:ext cx="0" cy="292388"/>
          </a:xfrm>
          <a:prstGeom prst="line">
            <a:avLst/>
          </a:prstGeom>
          <a:ln w="698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555945" y="1772816"/>
            <a:ext cx="826452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/>
            <a:r>
              <a:rPr lang="ko-KR" altLang="en-US" b="0" dirty="0">
                <a:solidFill>
                  <a:schemeClr val="bg1"/>
                </a:solidFill>
              </a:rPr>
              <a:t>가</a:t>
            </a:r>
            <a:r>
              <a:rPr lang="en-US" altLang="ko-KR" b="0" dirty="0">
                <a:solidFill>
                  <a:schemeClr val="bg1"/>
                </a:solidFill>
              </a:rPr>
              <a:t>. </a:t>
            </a:r>
            <a:r>
              <a:rPr lang="ko-KR" altLang="en-US" b="0" dirty="0" err="1">
                <a:solidFill>
                  <a:schemeClr val="bg1"/>
                </a:solidFill>
              </a:rPr>
              <a:t>제출품</a:t>
            </a:r>
            <a:r>
              <a:rPr lang="ko-KR" altLang="en-US" b="0" dirty="0">
                <a:solidFill>
                  <a:schemeClr val="bg1"/>
                </a:solidFill>
              </a:rPr>
              <a:t> </a:t>
            </a:r>
            <a:r>
              <a:rPr lang="en-US" altLang="ko-KR" b="0" dirty="0">
                <a:solidFill>
                  <a:schemeClr val="bg1"/>
                </a:solidFill>
              </a:rPr>
              <a:t>: </a:t>
            </a:r>
            <a:r>
              <a:rPr lang="ko-KR" altLang="en-US" b="0" dirty="0">
                <a:solidFill>
                  <a:schemeClr val="bg1"/>
                </a:solidFill>
              </a:rPr>
              <a:t>출품상품 </a:t>
            </a:r>
            <a:r>
              <a:rPr lang="en-US" altLang="ko-KR" b="0" dirty="0">
                <a:solidFill>
                  <a:schemeClr val="bg1"/>
                </a:solidFill>
              </a:rPr>
              <a:t>1</a:t>
            </a:r>
            <a:r>
              <a:rPr lang="ko-KR" altLang="en-US" b="0" dirty="0">
                <a:solidFill>
                  <a:schemeClr val="bg1"/>
                </a:solidFill>
              </a:rPr>
              <a:t>점 </a:t>
            </a:r>
            <a:r>
              <a:rPr lang="ko-KR" altLang="en-US" b="0" dirty="0" smtClean="0">
                <a:solidFill>
                  <a:schemeClr val="bg1"/>
                </a:solidFill>
              </a:rPr>
              <a:t>이상</a:t>
            </a:r>
            <a:endParaRPr lang="en-US" altLang="ko-KR" b="0" dirty="0">
              <a:solidFill>
                <a:schemeClr val="bg1"/>
              </a:solidFill>
            </a:endParaRPr>
          </a:p>
          <a:p>
            <a:pPr eaLnBrk="1" hangingPunct="1"/>
            <a:r>
              <a:rPr lang="ko-KR" altLang="en-US" b="0" dirty="0" smtClean="0">
                <a:solidFill>
                  <a:schemeClr val="bg1"/>
                </a:solidFill>
              </a:rPr>
              <a:t>    </a:t>
            </a:r>
            <a:endParaRPr lang="en-US" altLang="ko-KR" b="0" dirty="0" smtClean="0">
              <a:solidFill>
                <a:schemeClr val="bg1"/>
              </a:solidFill>
            </a:endParaRPr>
          </a:p>
          <a:p>
            <a:pPr defTabSz="814388"/>
            <a:r>
              <a:rPr lang="ko-KR" altLang="en-US" b="0" dirty="0" smtClean="0">
                <a:solidFill>
                  <a:schemeClr val="bg1"/>
                </a:solidFill>
              </a:rPr>
              <a:t>나</a:t>
            </a:r>
            <a:r>
              <a:rPr lang="en-US" altLang="ko-KR" b="0" dirty="0">
                <a:solidFill>
                  <a:schemeClr val="bg1"/>
                </a:solidFill>
              </a:rPr>
              <a:t>. </a:t>
            </a:r>
            <a:r>
              <a:rPr lang="ko-KR" altLang="en-US" b="0" dirty="0">
                <a:solidFill>
                  <a:schemeClr val="bg1"/>
                </a:solidFill>
              </a:rPr>
              <a:t>접수기간 </a:t>
            </a:r>
            <a:r>
              <a:rPr lang="en-US" altLang="ko-KR" b="0" dirty="0">
                <a:solidFill>
                  <a:schemeClr val="bg1"/>
                </a:solidFill>
              </a:rPr>
              <a:t>: </a:t>
            </a:r>
            <a:r>
              <a:rPr lang="en-US" altLang="ko-KR" b="0" dirty="0" smtClean="0">
                <a:solidFill>
                  <a:schemeClr val="bg1"/>
                </a:solidFill>
              </a:rPr>
              <a:t>’12. </a:t>
            </a:r>
            <a:r>
              <a:rPr lang="en-US" altLang="ko-KR" b="0" dirty="0">
                <a:solidFill>
                  <a:schemeClr val="bg1"/>
                </a:solidFill>
              </a:rPr>
              <a:t>8. </a:t>
            </a:r>
            <a:r>
              <a:rPr lang="en-US" altLang="ko-KR" b="0" dirty="0" smtClean="0">
                <a:solidFill>
                  <a:schemeClr val="bg1"/>
                </a:solidFill>
              </a:rPr>
              <a:t>29 </a:t>
            </a:r>
            <a:r>
              <a:rPr lang="en-US" altLang="ko-KR" b="0" dirty="0">
                <a:solidFill>
                  <a:schemeClr val="bg1"/>
                </a:solidFill>
              </a:rPr>
              <a:t>(</a:t>
            </a:r>
            <a:r>
              <a:rPr lang="ko-KR" altLang="en-US" b="0" dirty="0">
                <a:solidFill>
                  <a:schemeClr val="bg1"/>
                </a:solidFill>
              </a:rPr>
              <a:t>수</a:t>
            </a:r>
            <a:r>
              <a:rPr lang="en-US" altLang="ko-KR" b="0" dirty="0">
                <a:solidFill>
                  <a:schemeClr val="bg1"/>
                </a:solidFill>
              </a:rPr>
              <a:t>) ~ </a:t>
            </a:r>
            <a:r>
              <a:rPr lang="en-US" altLang="ko-KR" b="0" dirty="0" smtClean="0">
                <a:solidFill>
                  <a:schemeClr val="bg1"/>
                </a:solidFill>
              </a:rPr>
              <a:t>8. 31 </a:t>
            </a:r>
            <a:r>
              <a:rPr lang="en-US" altLang="ko-KR" b="0" dirty="0">
                <a:solidFill>
                  <a:schemeClr val="bg1"/>
                </a:solidFill>
              </a:rPr>
              <a:t>(</a:t>
            </a:r>
            <a:r>
              <a:rPr lang="ko-KR" altLang="en-US" b="0" dirty="0">
                <a:solidFill>
                  <a:schemeClr val="bg1"/>
                </a:solidFill>
              </a:rPr>
              <a:t>금</a:t>
            </a:r>
            <a:r>
              <a:rPr lang="en-US" altLang="ko-KR" b="0" dirty="0" smtClean="0">
                <a:solidFill>
                  <a:schemeClr val="bg1"/>
                </a:solidFill>
              </a:rPr>
              <a:t>), 18:00</a:t>
            </a:r>
            <a:endParaRPr lang="en-US" altLang="ko-KR" b="0" dirty="0">
              <a:solidFill>
                <a:schemeClr val="bg1"/>
              </a:solidFill>
            </a:endParaRPr>
          </a:p>
          <a:p>
            <a:pPr defTabSz="814388"/>
            <a:endParaRPr lang="en-US" altLang="ko-KR" b="0" dirty="0" smtClean="0">
              <a:solidFill>
                <a:schemeClr val="bg1"/>
              </a:solidFill>
            </a:endParaRPr>
          </a:p>
          <a:p>
            <a:pPr defTabSz="814388"/>
            <a:r>
              <a:rPr lang="ko-KR" altLang="en-US" b="0" dirty="0" smtClean="0">
                <a:solidFill>
                  <a:schemeClr val="bg1"/>
                </a:solidFill>
              </a:rPr>
              <a:t>다</a:t>
            </a:r>
            <a:r>
              <a:rPr lang="en-US" altLang="ko-KR" b="0" dirty="0">
                <a:solidFill>
                  <a:schemeClr val="bg1"/>
                </a:solidFill>
              </a:rPr>
              <a:t>. </a:t>
            </a:r>
            <a:r>
              <a:rPr lang="ko-KR" altLang="en-US" b="0" dirty="0">
                <a:solidFill>
                  <a:schemeClr val="bg1"/>
                </a:solidFill>
              </a:rPr>
              <a:t>접수장소 </a:t>
            </a:r>
            <a:r>
              <a:rPr lang="en-US" altLang="ko-KR" b="0" dirty="0">
                <a:solidFill>
                  <a:schemeClr val="bg1"/>
                </a:solidFill>
              </a:rPr>
              <a:t>: </a:t>
            </a:r>
            <a:r>
              <a:rPr lang="ko-KR" altLang="en-US" b="0" dirty="0" smtClean="0">
                <a:solidFill>
                  <a:schemeClr val="bg1"/>
                </a:solidFill>
              </a:rPr>
              <a:t>코리아디자인센터</a:t>
            </a:r>
            <a:r>
              <a:rPr lang="en-US" altLang="ko-KR" b="0" dirty="0" smtClean="0">
                <a:solidFill>
                  <a:schemeClr val="bg1"/>
                </a:solidFill>
              </a:rPr>
              <a:t> </a:t>
            </a:r>
            <a:r>
              <a:rPr lang="ko-KR" altLang="en-US" b="0" dirty="0">
                <a:solidFill>
                  <a:schemeClr val="bg1"/>
                </a:solidFill>
              </a:rPr>
              <a:t>지하 </a:t>
            </a:r>
            <a:r>
              <a:rPr lang="en-US" altLang="ko-KR" b="0" dirty="0">
                <a:solidFill>
                  <a:schemeClr val="bg1"/>
                </a:solidFill>
              </a:rPr>
              <a:t>1</a:t>
            </a:r>
            <a:r>
              <a:rPr lang="ko-KR" altLang="en-US" b="0" dirty="0">
                <a:solidFill>
                  <a:schemeClr val="bg1"/>
                </a:solidFill>
              </a:rPr>
              <a:t>층 전시장 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6388990" y="4000708"/>
            <a:ext cx="2287466" cy="2923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1300" b="1" dirty="0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FFFF00"/>
                </a:solidFill>
              </a:rPr>
              <a:t>현물반출</a:t>
            </a:r>
            <a:endParaRPr lang="ko-KR" altLang="en-US" sz="1300" b="1" dirty="0">
              <a:ln>
                <a:solidFill>
                  <a:schemeClr val="bg1">
                    <a:alpha val="2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cxnSp>
        <p:nvCxnSpPr>
          <p:cNvPr id="25" name="직선 연결선 24"/>
          <p:cNvCxnSpPr/>
          <p:nvPr/>
        </p:nvCxnSpPr>
        <p:spPr>
          <a:xfrm flipV="1">
            <a:off x="6316982" y="4000708"/>
            <a:ext cx="0" cy="292388"/>
          </a:xfrm>
          <a:prstGeom prst="line">
            <a:avLst/>
          </a:prstGeom>
          <a:ln w="698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539551" y="4581128"/>
            <a:ext cx="7843863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가</a:t>
            </a:r>
            <a:r>
              <a:rPr lang="en-US" altLang="ko-KR" sz="1600" dirty="0">
                <a:solidFill>
                  <a:schemeClr val="bg1"/>
                </a:solidFill>
                <a:latin typeface="+mn-ea"/>
              </a:rPr>
              <a:t>.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접수상품 반출기간 </a:t>
            </a:r>
            <a:r>
              <a:rPr lang="en-US" altLang="ko-KR" sz="1600" dirty="0">
                <a:solidFill>
                  <a:schemeClr val="bg1"/>
                </a:solidFill>
                <a:latin typeface="+mn-ea"/>
              </a:rPr>
              <a:t>: 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’12. 9. 24 (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월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) </a:t>
            </a:r>
            <a:r>
              <a:rPr lang="en-US" altLang="ko-KR" sz="1600" dirty="0">
                <a:solidFill>
                  <a:schemeClr val="bg1"/>
                </a:solidFill>
                <a:latin typeface="+mn-ea"/>
              </a:rPr>
              <a:t>~ 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9. 26 (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수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), 3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일간</a:t>
            </a:r>
            <a:endParaRPr lang="en-US" altLang="ko-KR" sz="1600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endParaRPr lang="en-US" altLang="ko-KR" sz="1600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나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. </a:t>
            </a:r>
            <a:r>
              <a:rPr lang="ko-KR" altLang="en-US" sz="1600" dirty="0">
                <a:solidFill>
                  <a:schemeClr val="bg1"/>
                </a:solidFill>
                <a:latin typeface="+mn-ea"/>
              </a:rPr>
              <a:t>상격심사 현물반출 </a:t>
            </a:r>
            <a:r>
              <a:rPr lang="en-US" altLang="ko-KR" sz="1600" dirty="0">
                <a:solidFill>
                  <a:schemeClr val="bg1"/>
                </a:solidFill>
                <a:latin typeface="+mn-ea"/>
              </a:rPr>
              <a:t>: ‘12. 10. 11 (</a:t>
            </a:r>
            <a:r>
              <a:rPr lang="ko-KR" altLang="en-US" sz="1600" dirty="0">
                <a:solidFill>
                  <a:schemeClr val="bg1"/>
                </a:solidFill>
                <a:latin typeface="+mn-ea"/>
              </a:rPr>
              <a:t>목</a:t>
            </a:r>
            <a:r>
              <a:rPr lang="en-US" altLang="ko-KR" sz="1600" dirty="0">
                <a:solidFill>
                  <a:schemeClr val="bg1"/>
                </a:solidFill>
                <a:latin typeface="+mn-ea"/>
              </a:rPr>
              <a:t>) ~ 10. 12(</a:t>
            </a:r>
            <a:r>
              <a:rPr lang="ko-KR" altLang="en-US" sz="1600" dirty="0">
                <a:solidFill>
                  <a:schemeClr val="bg1"/>
                </a:solidFill>
                <a:latin typeface="+mn-ea"/>
              </a:rPr>
              <a:t>금</a:t>
            </a:r>
            <a:r>
              <a:rPr lang="en-US" altLang="ko-KR" sz="1600" dirty="0">
                <a:solidFill>
                  <a:schemeClr val="bg1"/>
                </a:solidFill>
                <a:latin typeface="+mn-ea"/>
              </a:rPr>
              <a:t>), 2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일간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(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예정</a:t>
            </a:r>
            <a:r>
              <a:rPr lang="en-US" altLang="ko-KR" sz="1600" dirty="0">
                <a:solidFill>
                  <a:schemeClr val="bg1"/>
                </a:solidFill>
                <a:latin typeface="+mn-ea"/>
              </a:rPr>
              <a:t>)</a:t>
            </a:r>
            <a:endParaRPr lang="en-US" altLang="ko-KR" sz="1600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endParaRPr lang="en-US" altLang="ko-KR" sz="1600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다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. </a:t>
            </a:r>
            <a:r>
              <a:rPr lang="ko-KR" altLang="en-US" sz="1600" dirty="0">
                <a:solidFill>
                  <a:schemeClr val="bg1"/>
                </a:solidFill>
                <a:latin typeface="+mn-ea"/>
              </a:rPr>
              <a:t>반출장소 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: </a:t>
            </a:r>
            <a:r>
              <a:rPr lang="ko-KR" altLang="en-US" sz="1600" dirty="0">
                <a:solidFill>
                  <a:schemeClr val="bg1"/>
                </a:solidFill>
                <a:latin typeface="+mn-ea"/>
              </a:rPr>
              <a:t>코리아디자인센터</a:t>
            </a:r>
            <a:r>
              <a:rPr lang="en-US" altLang="ko-KR" sz="1600" dirty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600" dirty="0">
                <a:solidFill>
                  <a:schemeClr val="bg1"/>
                </a:solidFill>
                <a:latin typeface="+mn-ea"/>
              </a:rPr>
              <a:t>지하 </a:t>
            </a:r>
            <a:r>
              <a:rPr lang="en-US" altLang="ko-KR" sz="1600" dirty="0">
                <a:solidFill>
                  <a:schemeClr val="bg1"/>
                </a:solidFill>
                <a:latin typeface="+mn-ea"/>
              </a:rPr>
              <a:t>1</a:t>
            </a:r>
            <a:r>
              <a:rPr lang="ko-KR" altLang="en-US" sz="1600" dirty="0">
                <a:solidFill>
                  <a:schemeClr val="bg1"/>
                </a:solidFill>
                <a:latin typeface="+mn-ea"/>
              </a:rPr>
              <a:t>층 전시장 </a:t>
            </a:r>
            <a:endParaRPr lang="en-US" altLang="ko-KR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7812360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/>
          <p:cNvSpPr/>
          <p:nvPr/>
        </p:nvSpPr>
        <p:spPr>
          <a:xfrm>
            <a:off x="8052804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/>
          <p:cNvSpPr/>
          <p:nvPr/>
        </p:nvSpPr>
        <p:spPr>
          <a:xfrm>
            <a:off x="8523674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/>
          <p:cNvSpPr/>
          <p:nvPr/>
        </p:nvSpPr>
        <p:spPr>
          <a:xfrm>
            <a:off x="8764118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395536" y="1628800"/>
            <a:ext cx="8372338" cy="1656184"/>
          </a:xfrm>
          <a:prstGeom prst="round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endParaRPr lang="ko-KR" altLang="en-US" sz="900" dirty="0">
              <a:solidFill>
                <a:schemeClr val="bg1"/>
              </a:solidFill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95536" y="4406573"/>
            <a:ext cx="8372338" cy="2046763"/>
          </a:xfrm>
          <a:prstGeom prst="round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endParaRPr lang="ko-KR" altLang="en-US" sz="900" dirty="0">
              <a:solidFill>
                <a:schemeClr val="bg1"/>
              </a:solidFill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8285728" y="404664"/>
            <a:ext cx="200370" cy="18033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711004" y="179348"/>
            <a:ext cx="62372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14388"/>
            <a:r>
              <a:rPr lang="en-US" altLang="ko-KR" dirty="0">
                <a:solidFill>
                  <a:srgbClr val="3E632B"/>
                </a:solidFill>
              </a:rPr>
              <a:t> </a:t>
            </a:r>
            <a:r>
              <a:rPr lang="en-US" altLang="ko-KR" b="1" dirty="0" smtClean="0">
                <a:solidFill>
                  <a:srgbClr val="3E632B"/>
                </a:solidFill>
              </a:rPr>
              <a:t>2012</a:t>
            </a:r>
            <a:r>
              <a:rPr lang="ko-KR" altLang="en-US" b="1" dirty="0">
                <a:solidFill>
                  <a:srgbClr val="3E632B"/>
                </a:solidFill>
              </a:rPr>
              <a:t> </a:t>
            </a:r>
            <a:r>
              <a:rPr lang="ko-KR" altLang="en-US" b="1" dirty="0" smtClean="0">
                <a:solidFill>
                  <a:srgbClr val="3E632B"/>
                </a:solidFill>
              </a:rPr>
              <a:t>우수디자인</a:t>
            </a:r>
            <a:r>
              <a:rPr lang="en-US" altLang="ko-KR" b="1" dirty="0" smtClean="0">
                <a:solidFill>
                  <a:srgbClr val="3E632B"/>
                </a:solidFill>
              </a:rPr>
              <a:t>(GD)</a:t>
            </a:r>
            <a:r>
              <a:rPr lang="ko-KR" altLang="en-US" b="1" dirty="0" smtClean="0">
                <a:solidFill>
                  <a:srgbClr val="3E632B"/>
                </a:solidFill>
              </a:rPr>
              <a:t> 상품선정</a:t>
            </a:r>
            <a:endParaRPr lang="ko-KR" altLang="en-US" b="1" dirty="0">
              <a:solidFill>
                <a:srgbClr val="3E63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32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0" y="692696"/>
            <a:ext cx="9144000" cy="6165304"/>
          </a:xfrm>
          <a:prstGeom prst="rect">
            <a:avLst/>
          </a:prstGeom>
          <a:gradFill flip="none" rotWithShape="1">
            <a:gsLst>
              <a:gs pos="2500">
                <a:srgbClr val="121A0C">
                  <a:lumMod val="72000"/>
                </a:srgbClr>
              </a:gs>
              <a:gs pos="100000">
                <a:srgbClr val="0C1208"/>
              </a:gs>
              <a:gs pos="66000">
                <a:srgbClr val="1825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" name="Picture 3" descr="C:\Users\Mos\Desktop\g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7772"/>
            <a:ext cx="603500" cy="50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6388990" y="908720"/>
            <a:ext cx="2287466" cy="2923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1300" b="1" dirty="0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FFFF00"/>
                </a:solidFill>
              </a:rPr>
              <a:t>방문심사</a:t>
            </a:r>
            <a:endParaRPr lang="ko-KR" altLang="en-US" sz="1300" b="1" dirty="0">
              <a:ln>
                <a:solidFill>
                  <a:schemeClr val="bg1">
                    <a:alpha val="2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cxnSp>
        <p:nvCxnSpPr>
          <p:cNvPr id="8" name="직선 연결선 7"/>
          <p:cNvCxnSpPr/>
          <p:nvPr/>
        </p:nvCxnSpPr>
        <p:spPr>
          <a:xfrm flipV="1">
            <a:off x="6316982" y="908720"/>
            <a:ext cx="0" cy="292388"/>
          </a:xfrm>
          <a:prstGeom prst="line">
            <a:avLst/>
          </a:prstGeom>
          <a:ln w="698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6388990" y="2996952"/>
            <a:ext cx="2287466" cy="2923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1300" b="1" dirty="0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FFFF00"/>
                </a:solidFill>
              </a:rPr>
              <a:t>수수료</a:t>
            </a:r>
            <a:endParaRPr lang="ko-KR" altLang="en-US" sz="1300" b="1" dirty="0">
              <a:ln>
                <a:solidFill>
                  <a:schemeClr val="bg1">
                    <a:alpha val="2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cxnSp>
        <p:nvCxnSpPr>
          <p:cNvPr id="10" name="직선 연결선 9"/>
          <p:cNvCxnSpPr/>
          <p:nvPr/>
        </p:nvCxnSpPr>
        <p:spPr>
          <a:xfrm flipV="1">
            <a:off x="6316982" y="2996952"/>
            <a:ext cx="0" cy="292388"/>
          </a:xfrm>
          <a:prstGeom prst="line">
            <a:avLst/>
          </a:prstGeom>
          <a:ln w="698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555945" y="1412776"/>
            <a:ext cx="8264527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/>
            <a:r>
              <a:rPr lang="ko-KR" altLang="en-US" b="0" dirty="0" smtClean="0">
                <a:solidFill>
                  <a:schemeClr val="bg1"/>
                </a:solidFill>
              </a:rPr>
              <a:t>가</a:t>
            </a:r>
            <a:r>
              <a:rPr lang="en-US" altLang="ko-KR" b="0" dirty="0" smtClean="0">
                <a:solidFill>
                  <a:schemeClr val="bg1"/>
                </a:solidFill>
              </a:rPr>
              <a:t>. </a:t>
            </a:r>
            <a:r>
              <a:rPr lang="ko-KR" altLang="en-US" b="0" dirty="0" smtClean="0">
                <a:solidFill>
                  <a:schemeClr val="bg1"/>
                </a:solidFill>
              </a:rPr>
              <a:t>대상 </a:t>
            </a:r>
            <a:r>
              <a:rPr lang="en-US" altLang="ko-KR" b="0" dirty="0" smtClean="0">
                <a:solidFill>
                  <a:schemeClr val="bg1"/>
                </a:solidFill>
              </a:rPr>
              <a:t>: </a:t>
            </a:r>
            <a:r>
              <a:rPr lang="ko-KR" altLang="en-US" b="0" dirty="0" smtClean="0">
                <a:solidFill>
                  <a:schemeClr val="bg1"/>
                </a:solidFill>
              </a:rPr>
              <a:t>다음 각 호에 해당하는 상품</a:t>
            </a:r>
            <a:endParaRPr lang="en-US" altLang="ko-KR" b="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altLang="ko-KR" b="0" dirty="0" smtClean="0">
                <a:solidFill>
                  <a:schemeClr val="bg1"/>
                </a:solidFill>
              </a:rPr>
              <a:t>    </a:t>
            </a:r>
            <a:r>
              <a:rPr lang="en-US" altLang="ko-KR" dirty="0" smtClean="0">
                <a:solidFill>
                  <a:schemeClr val="bg1"/>
                </a:solidFill>
              </a:rPr>
              <a:t>(1)</a:t>
            </a:r>
            <a:r>
              <a:rPr lang="ko-KR" altLang="en-US" dirty="0" smtClean="0">
                <a:solidFill>
                  <a:schemeClr val="bg1"/>
                </a:solidFill>
              </a:rPr>
              <a:t>산업기계류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</a:rPr>
              <a:t> (2) </a:t>
            </a:r>
            <a:r>
              <a:rPr lang="ko-KR" altLang="en-US" dirty="0" smtClean="0">
                <a:solidFill>
                  <a:schemeClr val="bg1"/>
                </a:solidFill>
              </a:rPr>
              <a:t>가구류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</a:rPr>
              <a:t> (3) </a:t>
            </a:r>
            <a:r>
              <a:rPr lang="ko-KR" altLang="en-US" dirty="0" smtClean="0">
                <a:solidFill>
                  <a:schemeClr val="bg1"/>
                </a:solidFill>
              </a:rPr>
              <a:t>운송기기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</a:rPr>
              <a:t> (4) </a:t>
            </a:r>
            <a:r>
              <a:rPr lang="ko-KR" altLang="en-US" dirty="0" smtClean="0">
                <a:solidFill>
                  <a:schemeClr val="bg1"/>
                </a:solidFill>
              </a:rPr>
              <a:t>환경디자인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</a:rPr>
              <a:t> (5) </a:t>
            </a:r>
            <a:r>
              <a:rPr lang="ko-KR" altLang="en-US" dirty="0" smtClean="0">
                <a:solidFill>
                  <a:schemeClr val="bg1"/>
                </a:solidFill>
              </a:rPr>
              <a:t>건축디자인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eaLnBrk="1" hangingPunct="1"/>
            <a:endParaRPr lang="en-US" altLang="ko-KR" b="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ko-KR" altLang="en-US" b="0" dirty="0" smtClean="0">
                <a:solidFill>
                  <a:schemeClr val="bg1"/>
                </a:solidFill>
              </a:rPr>
              <a:t>나</a:t>
            </a:r>
            <a:r>
              <a:rPr lang="en-US" altLang="ko-KR" b="0" dirty="0" smtClean="0">
                <a:solidFill>
                  <a:schemeClr val="bg1"/>
                </a:solidFill>
              </a:rPr>
              <a:t>. </a:t>
            </a:r>
            <a:r>
              <a:rPr lang="ko-KR" altLang="en-US" b="0" dirty="0" smtClean="0">
                <a:solidFill>
                  <a:schemeClr val="bg1"/>
                </a:solidFill>
              </a:rPr>
              <a:t>일정 </a:t>
            </a:r>
            <a:r>
              <a:rPr lang="en-US" altLang="ko-KR" b="0" dirty="0" smtClean="0">
                <a:solidFill>
                  <a:schemeClr val="bg1"/>
                </a:solidFill>
              </a:rPr>
              <a:t>: </a:t>
            </a:r>
            <a:r>
              <a:rPr lang="ko-KR" altLang="en-US" b="0" dirty="0" smtClean="0">
                <a:solidFill>
                  <a:schemeClr val="bg1"/>
                </a:solidFill>
              </a:rPr>
              <a:t>현물접수 </a:t>
            </a:r>
            <a:r>
              <a:rPr lang="en-US" altLang="ko-KR" b="0" dirty="0" smtClean="0">
                <a:solidFill>
                  <a:schemeClr val="bg1"/>
                </a:solidFill>
              </a:rPr>
              <a:t>7</a:t>
            </a:r>
            <a:r>
              <a:rPr lang="ko-KR" altLang="en-US" b="0" dirty="0" smtClean="0">
                <a:solidFill>
                  <a:schemeClr val="bg1"/>
                </a:solidFill>
              </a:rPr>
              <a:t>일전 최종 대상에 한하여 개별통보</a:t>
            </a:r>
            <a:endParaRPr lang="en-US" altLang="ko-KR" b="0" dirty="0">
              <a:solidFill>
                <a:schemeClr val="bg1"/>
              </a:solidFill>
            </a:endParaRPr>
          </a:p>
          <a:p>
            <a:pPr eaLnBrk="1" hangingPunct="1"/>
            <a:endParaRPr lang="ko-KR" altLang="en-US" sz="1200" b="0" dirty="0">
              <a:solidFill>
                <a:schemeClr val="bg1"/>
              </a:solidFill>
            </a:endParaRP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483937" y="3645024"/>
            <a:ext cx="826452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/>
            <a:r>
              <a:rPr lang="ko-KR" altLang="en-US" b="0" dirty="0" smtClean="0">
                <a:solidFill>
                  <a:schemeClr val="bg1"/>
                </a:solidFill>
              </a:rPr>
              <a:t>가</a:t>
            </a:r>
            <a:r>
              <a:rPr lang="en-US" altLang="ko-KR" b="0" dirty="0" smtClean="0">
                <a:solidFill>
                  <a:schemeClr val="bg1"/>
                </a:solidFill>
              </a:rPr>
              <a:t>. </a:t>
            </a:r>
            <a:r>
              <a:rPr lang="ko-KR" altLang="en-US" b="0" dirty="0" err="1" smtClean="0">
                <a:solidFill>
                  <a:schemeClr val="bg1"/>
                </a:solidFill>
              </a:rPr>
              <a:t>신청료</a:t>
            </a:r>
            <a:r>
              <a:rPr lang="ko-KR" altLang="en-US" b="0" dirty="0" smtClean="0">
                <a:solidFill>
                  <a:schemeClr val="bg1"/>
                </a:solidFill>
              </a:rPr>
              <a:t> </a:t>
            </a:r>
            <a:r>
              <a:rPr lang="en-US" altLang="ko-KR" b="0" dirty="0" smtClean="0">
                <a:solidFill>
                  <a:schemeClr val="bg1"/>
                </a:solidFill>
              </a:rPr>
              <a:t>: </a:t>
            </a:r>
            <a:r>
              <a:rPr lang="en-US" altLang="ko-KR" dirty="0" smtClean="0">
                <a:solidFill>
                  <a:schemeClr val="bg1"/>
                </a:solidFill>
              </a:rPr>
              <a:t>150,000</a:t>
            </a:r>
            <a:r>
              <a:rPr lang="ko-KR" altLang="en-US" dirty="0" smtClean="0">
                <a:solidFill>
                  <a:schemeClr val="bg1"/>
                </a:solidFill>
              </a:rPr>
              <a:t>원</a:t>
            </a:r>
            <a:r>
              <a:rPr lang="ko-KR" altLang="en-US" b="0" dirty="0" smtClean="0">
                <a:solidFill>
                  <a:schemeClr val="bg1"/>
                </a:solidFill>
              </a:rPr>
              <a:t>               바</a:t>
            </a:r>
            <a:r>
              <a:rPr lang="en-US" altLang="ko-KR" b="0" dirty="0" smtClean="0">
                <a:solidFill>
                  <a:schemeClr val="bg1"/>
                </a:solidFill>
              </a:rPr>
              <a:t>. </a:t>
            </a:r>
            <a:r>
              <a:rPr lang="ko-KR" altLang="en-US" b="0" dirty="0" smtClean="0">
                <a:solidFill>
                  <a:schemeClr val="bg1"/>
                </a:solidFill>
              </a:rPr>
              <a:t>결제방법 </a:t>
            </a:r>
            <a:r>
              <a:rPr lang="en-US" altLang="ko-KR" b="0" dirty="0" smtClean="0">
                <a:solidFill>
                  <a:schemeClr val="bg1"/>
                </a:solidFill>
              </a:rPr>
              <a:t>: </a:t>
            </a:r>
            <a:r>
              <a:rPr lang="ko-KR" altLang="en-US" b="0" dirty="0" smtClean="0">
                <a:solidFill>
                  <a:schemeClr val="bg1"/>
                </a:solidFill>
              </a:rPr>
              <a:t>카드결제</a:t>
            </a:r>
            <a:r>
              <a:rPr lang="en-US" altLang="ko-KR" b="0" dirty="0" smtClean="0">
                <a:solidFill>
                  <a:schemeClr val="bg1"/>
                </a:solidFill>
              </a:rPr>
              <a:t>, </a:t>
            </a:r>
            <a:r>
              <a:rPr lang="ko-KR" altLang="en-US" b="0" dirty="0" smtClean="0">
                <a:solidFill>
                  <a:schemeClr val="bg1"/>
                </a:solidFill>
              </a:rPr>
              <a:t>실시간 계좌이체</a:t>
            </a:r>
            <a:r>
              <a:rPr lang="en-US" altLang="ko-KR" b="0" dirty="0" smtClean="0">
                <a:solidFill>
                  <a:schemeClr val="bg1"/>
                </a:solidFill>
              </a:rPr>
              <a:t>, </a:t>
            </a:r>
            <a:r>
              <a:rPr lang="ko-KR" altLang="en-US" b="0" dirty="0" smtClean="0">
                <a:solidFill>
                  <a:schemeClr val="bg1"/>
                </a:solidFill>
              </a:rPr>
              <a:t>무통장입금 </a:t>
            </a:r>
            <a:endParaRPr lang="en-US" altLang="ko-KR" b="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altLang="ko-KR" b="0" dirty="0" smtClean="0">
                <a:solidFill>
                  <a:schemeClr val="bg1"/>
                </a:solidFill>
              </a:rPr>
              <a:t>    </a:t>
            </a:r>
            <a:r>
              <a:rPr lang="ko-KR" altLang="en-US" b="0" dirty="0" smtClean="0">
                <a:solidFill>
                  <a:schemeClr val="bg1"/>
                </a:solidFill>
              </a:rPr>
              <a:t>♦ 단</a:t>
            </a:r>
            <a:r>
              <a:rPr lang="en-US" altLang="ko-KR" b="0" dirty="0" smtClean="0">
                <a:solidFill>
                  <a:schemeClr val="bg1"/>
                </a:solidFill>
              </a:rPr>
              <a:t>, </a:t>
            </a:r>
            <a:r>
              <a:rPr lang="ko-KR" altLang="en-US" b="0" dirty="0" err="1" smtClean="0">
                <a:solidFill>
                  <a:schemeClr val="bg1"/>
                </a:solidFill>
              </a:rPr>
              <a:t>키즈디자인은</a:t>
            </a:r>
            <a:r>
              <a:rPr lang="ko-KR" altLang="en-US" b="0" dirty="0" smtClean="0">
                <a:solidFill>
                  <a:schemeClr val="bg1"/>
                </a:solidFill>
              </a:rPr>
              <a:t> 무료</a:t>
            </a:r>
            <a:endParaRPr lang="en-US" altLang="ko-KR" b="0" dirty="0" smtClean="0">
              <a:solidFill>
                <a:schemeClr val="bg1"/>
              </a:solidFill>
            </a:endParaRPr>
          </a:p>
          <a:p>
            <a:pPr eaLnBrk="1" hangingPunct="1"/>
            <a:endParaRPr lang="en-US" altLang="ko-KR" b="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ko-KR" altLang="en-US" b="0" dirty="0" smtClean="0">
                <a:solidFill>
                  <a:schemeClr val="bg1"/>
                </a:solidFill>
              </a:rPr>
              <a:t>나</a:t>
            </a:r>
            <a:r>
              <a:rPr lang="en-US" altLang="ko-KR" b="0" dirty="0" smtClean="0">
                <a:solidFill>
                  <a:schemeClr val="bg1"/>
                </a:solidFill>
              </a:rPr>
              <a:t>. </a:t>
            </a:r>
            <a:r>
              <a:rPr lang="ko-KR" altLang="en-US" b="0" dirty="0" err="1" smtClean="0">
                <a:solidFill>
                  <a:schemeClr val="bg1"/>
                </a:solidFill>
              </a:rPr>
              <a:t>방문심사비</a:t>
            </a:r>
            <a:r>
              <a:rPr lang="ko-KR" altLang="en-US" b="0" dirty="0" smtClean="0">
                <a:solidFill>
                  <a:schemeClr val="bg1"/>
                </a:solidFill>
              </a:rPr>
              <a:t> </a:t>
            </a:r>
            <a:r>
              <a:rPr lang="en-US" altLang="ko-KR" b="0" dirty="0" smtClean="0">
                <a:solidFill>
                  <a:schemeClr val="bg1"/>
                </a:solidFill>
              </a:rPr>
              <a:t>: </a:t>
            </a:r>
            <a:r>
              <a:rPr lang="en-US" altLang="ko-KR" dirty="0" smtClean="0">
                <a:solidFill>
                  <a:schemeClr val="bg1"/>
                </a:solidFill>
              </a:rPr>
              <a:t>100,000</a:t>
            </a:r>
            <a:r>
              <a:rPr lang="ko-KR" altLang="en-US" dirty="0" smtClean="0">
                <a:solidFill>
                  <a:schemeClr val="bg1"/>
                </a:solidFill>
              </a:rPr>
              <a:t>원</a:t>
            </a:r>
            <a:r>
              <a:rPr lang="en-US" altLang="ko-KR" b="0" dirty="0" smtClean="0">
                <a:solidFill>
                  <a:schemeClr val="bg1"/>
                </a:solidFill>
              </a:rPr>
              <a:t>         </a:t>
            </a:r>
            <a:r>
              <a:rPr lang="ko-KR" altLang="en-US" b="0" dirty="0" smtClean="0">
                <a:solidFill>
                  <a:schemeClr val="bg1"/>
                </a:solidFill>
              </a:rPr>
              <a:t>사</a:t>
            </a:r>
            <a:r>
              <a:rPr lang="en-US" altLang="ko-KR" b="0" dirty="0" smtClean="0">
                <a:solidFill>
                  <a:schemeClr val="bg1"/>
                </a:solidFill>
              </a:rPr>
              <a:t>. </a:t>
            </a:r>
            <a:r>
              <a:rPr lang="ko-KR" altLang="en-US" b="0" dirty="0" smtClean="0">
                <a:solidFill>
                  <a:schemeClr val="bg1"/>
                </a:solidFill>
              </a:rPr>
              <a:t>결제기간 </a:t>
            </a:r>
            <a:r>
              <a:rPr lang="en-US" altLang="ko-KR" b="0" dirty="0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en-US" altLang="ko-KR" b="0" dirty="0" smtClean="0">
                <a:solidFill>
                  <a:schemeClr val="bg1"/>
                </a:solidFill>
              </a:rPr>
              <a:t>                                                </a:t>
            </a:r>
            <a:r>
              <a:rPr lang="ko-KR" altLang="en-US" b="0" dirty="0" smtClean="0">
                <a:solidFill>
                  <a:schemeClr val="bg1"/>
                </a:solidFill>
              </a:rPr>
              <a:t>신   </a:t>
            </a:r>
            <a:r>
              <a:rPr lang="ko-KR" altLang="en-US" b="0" dirty="0">
                <a:solidFill>
                  <a:schemeClr val="bg1"/>
                </a:solidFill>
              </a:rPr>
              <a:t>청   </a:t>
            </a:r>
            <a:r>
              <a:rPr lang="ko-KR" altLang="en-US" b="0" dirty="0" err="1">
                <a:solidFill>
                  <a:schemeClr val="bg1"/>
                </a:solidFill>
              </a:rPr>
              <a:t>료</a:t>
            </a:r>
            <a:r>
              <a:rPr lang="ko-KR" altLang="en-US" b="0" dirty="0">
                <a:solidFill>
                  <a:schemeClr val="bg1"/>
                </a:solidFill>
              </a:rPr>
              <a:t> </a:t>
            </a:r>
            <a:r>
              <a:rPr lang="en-US" altLang="ko-KR" b="0" dirty="0">
                <a:solidFill>
                  <a:schemeClr val="bg1"/>
                </a:solidFill>
              </a:rPr>
              <a:t>: </a:t>
            </a:r>
            <a:r>
              <a:rPr lang="ko-KR" altLang="en-US" b="0" dirty="0">
                <a:solidFill>
                  <a:schemeClr val="bg1"/>
                </a:solidFill>
              </a:rPr>
              <a:t>온라인 접수 기간과 동일 </a:t>
            </a:r>
            <a:endParaRPr lang="en-US" altLang="ko-KR" b="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ko-KR" altLang="en-US" b="0" dirty="0" smtClean="0">
                <a:solidFill>
                  <a:schemeClr val="bg1"/>
                </a:solidFill>
              </a:rPr>
              <a:t>다</a:t>
            </a:r>
            <a:r>
              <a:rPr lang="en-US" altLang="ko-KR" b="0" dirty="0" smtClean="0">
                <a:solidFill>
                  <a:schemeClr val="bg1"/>
                </a:solidFill>
              </a:rPr>
              <a:t>. GD</a:t>
            </a:r>
            <a:r>
              <a:rPr lang="ko-KR" altLang="en-US" b="0" dirty="0" err="1" smtClean="0">
                <a:solidFill>
                  <a:schemeClr val="bg1"/>
                </a:solidFill>
              </a:rPr>
              <a:t>선정료</a:t>
            </a:r>
            <a:r>
              <a:rPr lang="ko-KR" altLang="en-US" b="0" dirty="0" smtClean="0">
                <a:solidFill>
                  <a:schemeClr val="bg1"/>
                </a:solidFill>
              </a:rPr>
              <a:t>                               </a:t>
            </a:r>
            <a:r>
              <a:rPr lang="ko-KR" altLang="en-US" b="0" dirty="0" err="1" smtClean="0">
                <a:solidFill>
                  <a:schemeClr val="bg1"/>
                </a:solidFill>
              </a:rPr>
              <a:t>방문심사비</a:t>
            </a:r>
            <a:r>
              <a:rPr lang="ko-KR" altLang="en-US" b="0" dirty="0" smtClean="0">
                <a:solidFill>
                  <a:schemeClr val="bg1"/>
                </a:solidFill>
              </a:rPr>
              <a:t> </a:t>
            </a:r>
            <a:r>
              <a:rPr lang="en-US" altLang="ko-KR" b="0" dirty="0">
                <a:solidFill>
                  <a:schemeClr val="bg1"/>
                </a:solidFill>
              </a:rPr>
              <a:t>: </a:t>
            </a:r>
            <a:r>
              <a:rPr lang="ko-KR" altLang="en-US" b="0" dirty="0">
                <a:solidFill>
                  <a:schemeClr val="bg1"/>
                </a:solidFill>
              </a:rPr>
              <a:t>현물접수 </a:t>
            </a:r>
            <a:r>
              <a:rPr lang="ko-KR" altLang="en-US" b="0" dirty="0" err="1">
                <a:solidFill>
                  <a:schemeClr val="bg1"/>
                </a:solidFill>
              </a:rPr>
              <a:t>시작전일까지</a:t>
            </a:r>
            <a:r>
              <a:rPr lang="ko-KR" altLang="en-US" b="0" dirty="0" smtClean="0">
                <a:solidFill>
                  <a:schemeClr val="bg1"/>
                </a:solidFill>
              </a:rPr>
              <a:t> </a:t>
            </a:r>
            <a:endParaRPr lang="en-US" altLang="ko-KR" b="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altLang="ko-KR" b="0" dirty="0">
                <a:solidFill>
                  <a:schemeClr val="bg1"/>
                </a:solidFill>
              </a:rPr>
              <a:t> </a:t>
            </a:r>
            <a:r>
              <a:rPr lang="en-US" altLang="ko-KR" b="0" dirty="0" smtClean="0">
                <a:solidFill>
                  <a:schemeClr val="bg1"/>
                </a:solidFill>
              </a:rPr>
              <a:t>    </a:t>
            </a:r>
            <a:r>
              <a:rPr lang="ko-KR" altLang="en-US" b="0" dirty="0" smtClean="0">
                <a:solidFill>
                  <a:schemeClr val="bg1"/>
                </a:solidFill>
              </a:rPr>
              <a:t>선정 </a:t>
            </a:r>
            <a:r>
              <a:rPr lang="en-US" altLang="ko-KR" b="0" dirty="0" smtClean="0">
                <a:solidFill>
                  <a:schemeClr val="bg1"/>
                </a:solidFill>
              </a:rPr>
              <a:t>: </a:t>
            </a:r>
            <a:r>
              <a:rPr lang="en-US" altLang="ko-KR" dirty="0" smtClean="0">
                <a:solidFill>
                  <a:schemeClr val="bg1"/>
                </a:solidFill>
              </a:rPr>
              <a:t>500,000</a:t>
            </a:r>
            <a:r>
              <a:rPr lang="ko-KR" altLang="en-US" dirty="0" smtClean="0">
                <a:solidFill>
                  <a:schemeClr val="bg1"/>
                </a:solidFill>
              </a:rPr>
              <a:t>원</a:t>
            </a:r>
            <a:r>
              <a:rPr lang="en-US" altLang="ko-KR" b="0" dirty="0" smtClean="0">
                <a:solidFill>
                  <a:schemeClr val="bg1"/>
                </a:solidFill>
              </a:rPr>
              <a:t>                     </a:t>
            </a:r>
            <a:r>
              <a:rPr lang="ko-KR" altLang="en-US" b="0" dirty="0" smtClean="0">
                <a:solidFill>
                  <a:schemeClr val="bg1"/>
                </a:solidFill>
              </a:rPr>
              <a:t>선   </a:t>
            </a:r>
            <a:r>
              <a:rPr lang="ko-KR" altLang="en-US" b="0" dirty="0">
                <a:solidFill>
                  <a:schemeClr val="bg1"/>
                </a:solidFill>
              </a:rPr>
              <a:t>정   </a:t>
            </a:r>
            <a:r>
              <a:rPr lang="ko-KR" altLang="en-US" b="0" dirty="0" err="1">
                <a:solidFill>
                  <a:schemeClr val="bg1"/>
                </a:solidFill>
              </a:rPr>
              <a:t>료</a:t>
            </a:r>
            <a:r>
              <a:rPr lang="ko-KR" altLang="en-US" b="0" dirty="0">
                <a:solidFill>
                  <a:schemeClr val="bg1"/>
                </a:solidFill>
              </a:rPr>
              <a:t> </a:t>
            </a:r>
            <a:r>
              <a:rPr lang="en-US" altLang="ko-KR" b="0" dirty="0">
                <a:solidFill>
                  <a:schemeClr val="bg1"/>
                </a:solidFill>
              </a:rPr>
              <a:t>: </a:t>
            </a:r>
            <a:r>
              <a:rPr lang="ko-KR" altLang="en-US" b="0" dirty="0">
                <a:solidFill>
                  <a:schemeClr val="bg1"/>
                </a:solidFill>
              </a:rPr>
              <a:t>선정결과 발표일로부터 </a:t>
            </a:r>
            <a:r>
              <a:rPr lang="en-US" altLang="ko-KR" b="0" dirty="0">
                <a:solidFill>
                  <a:schemeClr val="bg1"/>
                </a:solidFill>
              </a:rPr>
              <a:t>14</a:t>
            </a:r>
            <a:r>
              <a:rPr lang="ko-KR" altLang="en-US" b="0" dirty="0" err="1">
                <a:solidFill>
                  <a:schemeClr val="bg1"/>
                </a:solidFill>
              </a:rPr>
              <a:t>일이내</a:t>
            </a:r>
            <a:endParaRPr lang="en-US" altLang="ko-KR" b="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altLang="ko-KR" b="0" dirty="0">
                <a:solidFill>
                  <a:schemeClr val="bg1"/>
                </a:solidFill>
              </a:rPr>
              <a:t> </a:t>
            </a:r>
            <a:r>
              <a:rPr lang="en-US" altLang="ko-KR" b="0" dirty="0" smtClean="0">
                <a:solidFill>
                  <a:schemeClr val="bg1"/>
                </a:solidFill>
              </a:rPr>
              <a:t>    </a:t>
            </a:r>
            <a:r>
              <a:rPr lang="ko-KR" altLang="en-US" b="0" dirty="0" smtClean="0">
                <a:solidFill>
                  <a:schemeClr val="bg1"/>
                </a:solidFill>
              </a:rPr>
              <a:t>수상 </a:t>
            </a:r>
            <a:r>
              <a:rPr lang="en-US" altLang="ko-KR" b="0" dirty="0" smtClean="0">
                <a:solidFill>
                  <a:schemeClr val="bg1"/>
                </a:solidFill>
              </a:rPr>
              <a:t>: </a:t>
            </a:r>
            <a:r>
              <a:rPr lang="en-US" altLang="ko-KR" dirty="0" smtClean="0">
                <a:solidFill>
                  <a:schemeClr val="bg1"/>
                </a:solidFill>
              </a:rPr>
              <a:t>1,500,000</a:t>
            </a:r>
            <a:r>
              <a:rPr lang="ko-KR" altLang="en-US" dirty="0" smtClean="0">
                <a:solidFill>
                  <a:schemeClr val="bg1"/>
                </a:solidFill>
              </a:rPr>
              <a:t>원</a:t>
            </a:r>
            <a:r>
              <a:rPr lang="ko-KR" altLang="en-US" b="0" dirty="0" smtClean="0">
                <a:solidFill>
                  <a:schemeClr val="bg1"/>
                </a:solidFill>
              </a:rPr>
              <a:t>                   </a:t>
            </a:r>
            <a:r>
              <a:rPr lang="ko-KR" altLang="en-US" b="0" dirty="0" err="1" smtClean="0">
                <a:solidFill>
                  <a:schemeClr val="bg1"/>
                </a:solidFill>
              </a:rPr>
              <a:t>상격심사비</a:t>
            </a:r>
            <a:r>
              <a:rPr lang="ko-KR" altLang="en-US" b="0" dirty="0" smtClean="0">
                <a:solidFill>
                  <a:schemeClr val="bg1"/>
                </a:solidFill>
              </a:rPr>
              <a:t> </a:t>
            </a:r>
            <a:r>
              <a:rPr lang="en-US" altLang="ko-KR" b="0" dirty="0">
                <a:solidFill>
                  <a:schemeClr val="bg1"/>
                </a:solidFill>
              </a:rPr>
              <a:t>: </a:t>
            </a:r>
            <a:r>
              <a:rPr lang="ko-KR" altLang="en-US" b="0" dirty="0">
                <a:solidFill>
                  <a:schemeClr val="bg1"/>
                </a:solidFill>
              </a:rPr>
              <a:t>수상기업 선정결과 발표 후 </a:t>
            </a:r>
            <a:r>
              <a:rPr lang="en-US" altLang="ko-KR" b="0" dirty="0">
                <a:solidFill>
                  <a:schemeClr val="bg1"/>
                </a:solidFill>
              </a:rPr>
              <a:t>14</a:t>
            </a:r>
            <a:r>
              <a:rPr lang="ko-KR" altLang="en-US" b="0" dirty="0">
                <a:solidFill>
                  <a:schemeClr val="bg1"/>
                </a:solidFill>
              </a:rPr>
              <a:t>일 이내</a:t>
            </a:r>
            <a:r>
              <a:rPr lang="ko-KR" altLang="en-US" b="0" dirty="0" smtClean="0">
                <a:solidFill>
                  <a:schemeClr val="bg1"/>
                </a:solidFill>
              </a:rPr>
              <a:t> </a:t>
            </a:r>
            <a:endParaRPr lang="en-US" altLang="ko-KR" b="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ko-KR" altLang="en-US" b="0" dirty="0" smtClean="0">
                <a:solidFill>
                  <a:schemeClr val="bg1"/>
                </a:solidFill>
              </a:rPr>
              <a:t>                                                                                      </a:t>
            </a:r>
            <a:endParaRPr lang="en-US" altLang="ko-KR" b="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ko-KR" altLang="en-US" b="0" dirty="0" smtClean="0">
                <a:solidFill>
                  <a:schemeClr val="bg1"/>
                </a:solidFill>
              </a:rPr>
              <a:t>라</a:t>
            </a:r>
            <a:r>
              <a:rPr lang="en-US" altLang="ko-KR" b="0" dirty="0" smtClean="0">
                <a:solidFill>
                  <a:schemeClr val="bg1"/>
                </a:solidFill>
              </a:rPr>
              <a:t>. </a:t>
            </a:r>
            <a:r>
              <a:rPr lang="ko-KR" altLang="en-US" b="0" dirty="0" smtClean="0">
                <a:solidFill>
                  <a:schemeClr val="bg1"/>
                </a:solidFill>
              </a:rPr>
              <a:t>전시 수수료</a:t>
            </a:r>
            <a:endParaRPr lang="en-US" altLang="ko-KR" b="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altLang="ko-KR" b="0" dirty="0">
                <a:solidFill>
                  <a:schemeClr val="bg1"/>
                </a:solidFill>
              </a:rPr>
              <a:t> </a:t>
            </a:r>
            <a:r>
              <a:rPr lang="en-US" altLang="ko-KR" b="0" dirty="0" smtClean="0">
                <a:solidFill>
                  <a:schemeClr val="bg1"/>
                </a:solidFill>
              </a:rPr>
              <a:t>                                                                                   </a:t>
            </a:r>
          </a:p>
          <a:p>
            <a:pPr eaLnBrk="1" hangingPunct="1"/>
            <a:r>
              <a:rPr lang="en-US" altLang="ko-KR" b="0" dirty="0">
                <a:solidFill>
                  <a:schemeClr val="bg1"/>
                </a:solidFill>
              </a:rPr>
              <a:t> </a:t>
            </a:r>
            <a:r>
              <a:rPr lang="en-US" altLang="ko-KR" b="0" dirty="0" smtClean="0">
                <a:solidFill>
                  <a:schemeClr val="bg1"/>
                </a:solidFill>
              </a:rPr>
              <a:t>                                                                                     </a:t>
            </a:r>
            <a:endParaRPr lang="ko-KR" altLang="en-US" b="0" dirty="0">
              <a:solidFill>
                <a:schemeClr val="bg1"/>
              </a:solidFill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7812360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8052804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8764118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395536" y="1340768"/>
            <a:ext cx="8372338" cy="1349281"/>
          </a:xfrm>
          <a:prstGeom prst="round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endParaRPr lang="ko-KR" altLang="en-US" sz="900" dirty="0">
              <a:solidFill>
                <a:schemeClr val="bg1"/>
              </a:solidFill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395536" y="3433356"/>
            <a:ext cx="8372338" cy="2947972"/>
          </a:xfrm>
          <a:prstGeom prst="round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endParaRPr lang="ko-KR" altLang="en-US" sz="900" dirty="0">
              <a:solidFill>
                <a:schemeClr val="bg1"/>
              </a:solidFill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8288136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/>
          <p:cNvSpPr/>
          <p:nvPr/>
        </p:nvSpPr>
        <p:spPr>
          <a:xfrm>
            <a:off x="8532440" y="404664"/>
            <a:ext cx="200370" cy="18033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711004" y="179348"/>
            <a:ext cx="62372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14388"/>
            <a:r>
              <a:rPr lang="en-US" altLang="ko-KR" dirty="0">
                <a:solidFill>
                  <a:srgbClr val="3E632B"/>
                </a:solidFill>
              </a:rPr>
              <a:t> </a:t>
            </a:r>
            <a:r>
              <a:rPr lang="en-US" altLang="ko-KR" b="1" dirty="0" smtClean="0">
                <a:solidFill>
                  <a:srgbClr val="3E632B"/>
                </a:solidFill>
              </a:rPr>
              <a:t>2012</a:t>
            </a:r>
            <a:r>
              <a:rPr lang="ko-KR" altLang="en-US" b="1" dirty="0">
                <a:solidFill>
                  <a:srgbClr val="3E632B"/>
                </a:solidFill>
              </a:rPr>
              <a:t> </a:t>
            </a:r>
            <a:r>
              <a:rPr lang="ko-KR" altLang="en-US" b="1" dirty="0" smtClean="0">
                <a:solidFill>
                  <a:srgbClr val="3E632B"/>
                </a:solidFill>
              </a:rPr>
              <a:t>우수디자인</a:t>
            </a:r>
            <a:r>
              <a:rPr lang="en-US" altLang="ko-KR" b="1" dirty="0" smtClean="0">
                <a:solidFill>
                  <a:srgbClr val="3E632B"/>
                </a:solidFill>
              </a:rPr>
              <a:t>(GD)</a:t>
            </a:r>
            <a:r>
              <a:rPr lang="ko-KR" altLang="en-US" b="1" dirty="0" smtClean="0">
                <a:solidFill>
                  <a:srgbClr val="3E632B"/>
                </a:solidFill>
              </a:rPr>
              <a:t> 상품선정</a:t>
            </a:r>
            <a:endParaRPr lang="ko-KR" altLang="en-US" b="1" dirty="0">
              <a:solidFill>
                <a:srgbClr val="3E63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74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0" y="692696"/>
            <a:ext cx="9144000" cy="6165304"/>
          </a:xfrm>
          <a:prstGeom prst="rect">
            <a:avLst/>
          </a:prstGeom>
          <a:gradFill flip="none" rotWithShape="1">
            <a:gsLst>
              <a:gs pos="2500">
                <a:srgbClr val="121A0C">
                  <a:lumMod val="72000"/>
                </a:srgbClr>
              </a:gs>
              <a:gs pos="100000">
                <a:srgbClr val="0C1208"/>
              </a:gs>
              <a:gs pos="66000">
                <a:srgbClr val="1825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" name="Picture 3" descr="C:\Users\Mos\Desktop\g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7772"/>
            <a:ext cx="603500" cy="50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6388990" y="1124744"/>
            <a:ext cx="2287466" cy="2923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1300" b="1" dirty="0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FFFF00"/>
                </a:solidFill>
              </a:rPr>
              <a:t>선정심사방법</a:t>
            </a:r>
            <a:endParaRPr lang="ko-KR" altLang="en-US" sz="1300" b="1" dirty="0">
              <a:ln>
                <a:solidFill>
                  <a:schemeClr val="bg1">
                    <a:alpha val="2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cxnSp>
        <p:nvCxnSpPr>
          <p:cNvPr id="8" name="직선 연결선 7"/>
          <p:cNvCxnSpPr/>
          <p:nvPr/>
        </p:nvCxnSpPr>
        <p:spPr>
          <a:xfrm flipV="1">
            <a:off x="6316982" y="1124744"/>
            <a:ext cx="0" cy="292388"/>
          </a:xfrm>
          <a:prstGeom prst="line">
            <a:avLst/>
          </a:prstGeom>
          <a:ln w="698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모서리가 둥근 직사각형 8"/>
          <p:cNvSpPr/>
          <p:nvPr/>
        </p:nvSpPr>
        <p:spPr>
          <a:xfrm>
            <a:off x="376126" y="1628800"/>
            <a:ext cx="8372338" cy="1368152"/>
          </a:xfrm>
          <a:prstGeom prst="round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endParaRPr lang="ko-KR" altLang="en-US" sz="9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1783296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</a:rPr>
              <a:t>가</a:t>
            </a:r>
            <a:r>
              <a:rPr lang="en-US" altLang="ko-KR" sz="1600" dirty="0" smtClean="0">
                <a:solidFill>
                  <a:schemeClr val="bg1"/>
                </a:solidFill>
              </a:rPr>
              <a:t>. </a:t>
            </a:r>
            <a:r>
              <a:rPr lang="ko-KR" altLang="en-US" sz="1600" dirty="0" smtClean="0">
                <a:solidFill>
                  <a:schemeClr val="bg1"/>
                </a:solidFill>
              </a:rPr>
              <a:t>심사위원 구성 </a:t>
            </a:r>
            <a:endParaRPr lang="en-US" altLang="ko-KR" sz="1600" dirty="0" smtClean="0">
              <a:solidFill>
                <a:schemeClr val="bg1"/>
              </a:solidFill>
            </a:endParaRPr>
          </a:p>
          <a:p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smtClean="0">
                <a:solidFill>
                  <a:schemeClr val="bg1"/>
                </a:solidFill>
              </a:rPr>
              <a:t>    </a:t>
            </a:r>
            <a:r>
              <a:rPr lang="ko-KR" altLang="en-US" sz="1600" dirty="0" smtClean="0">
                <a:solidFill>
                  <a:schemeClr val="bg1"/>
                </a:solidFill>
              </a:rPr>
              <a:t>학계</a:t>
            </a:r>
            <a:r>
              <a:rPr lang="en-US" altLang="ko-KR" sz="1600" dirty="0" smtClean="0">
                <a:solidFill>
                  <a:schemeClr val="bg1"/>
                </a:solidFill>
              </a:rPr>
              <a:t>,</a:t>
            </a:r>
            <a:r>
              <a:rPr lang="ko-KR" altLang="en-US" sz="1600" dirty="0" smtClean="0">
                <a:solidFill>
                  <a:schemeClr val="bg1"/>
                </a:solidFill>
              </a:rPr>
              <a:t>기업체 디자이너</a:t>
            </a:r>
            <a:r>
              <a:rPr lang="en-US" altLang="ko-KR" sz="1600" dirty="0" smtClean="0">
                <a:solidFill>
                  <a:schemeClr val="bg1"/>
                </a:solidFill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</a:rPr>
              <a:t>디자인전문회사 등 관련 분야 전문가로 구성 </a:t>
            </a:r>
            <a:endParaRPr lang="en-US" altLang="ko-KR" sz="1600" dirty="0" smtClean="0">
              <a:solidFill>
                <a:schemeClr val="bg1"/>
              </a:solidFill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</a:rPr>
              <a:t>나</a:t>
            </a:r>
            <a:r>
              <a:rPr lang="en-US" altLang="ko-KR" sz="1600" dirty="0" smtClean="0">
                <a:solidFill>
                  <a:schemeClr val="bg1"/>
                </a:solidFill>
              </a:rPr>
              <a:t>. </a:t>
            </a:r>
            <a:r>
              <a:rPr lang="ko-KR" altLang="en-US" sz="1600" dirty="0" smtClean="0">
                <a:solidFill>
                  <a:schemeClr val="bg1"/>
                </a:solidFill>
              </a:rPr>
              <a:t>선정심사위원회에서 현물심사와 방문심사로 구분하여 시행 </a:t>
            </a:r>
            <a:endParaRPr lang="en-US" altLang="ko-KR" sz="1600" dirty="0" smtClean="0">
              <a:solidFill>
                <a:schemeClr val="bg1"/>
              </a:solidFill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</a:rPr>
              <a:t>다</a:t>
            </a:r>
            <a:r>
              <a:rPr lang="en-US" altLang="ko-KR" sz="1600" dirty="0" smtClean="0">
                <a:solidFill>
                  <a:schemeClr val="bg1"/>
                </a:solidFill>
              </a:rPr>
              <a:t>. </a:t>
            </a:r>
            <a:r>
              <a:rPr lang="ko-KR" altLang="en-US" sz="1600" dirty="0" smtClean="0">
                <a:solidFill>
                  <a:schemeClr val="bg1"/>
                </a:solidFill>
              </a:rPr>
              <a:t>심사위원은 최종심사 </a:t>
            </a:r>
            <a:r>
              <a:rPr lang="ko-KR" altLang="en-US" sz="1600" dirty="0" err="1" smtClean="0">
                <a:solidFill>
                  <a:schemeClr val="bg1"/>
                </a:solidFill>
              </a:rPr>
              <a:t>종료후</a:t>
            </a:r>
            <a:r>
              <a:rPr lang="ko-KR" altLang="en-US" sz="1600" dirty="0" smtClean="0">
                <a:solidFill>
                  <a:schemeClr val="bg1"/>
                </a:solidFill>
              </a:rPr>
              <a:t> </a:t>
            </a:r>
            <a:r>
              <a:rPr lang="en-US" altLang="ko-KR" sz="1600" dirty="0" smtClean="0">
                <a:solidFill>
                  <a:schemeClr val="bg1"/>
                </a:solidFill>
              </a:rPr>
              <a:t>GD </a:t>
            </a:r>
            <a:r>
              <a:rPr lang="ko-KR" altLang="en-US" sz="1600" dirty="0" smtClean="0">
                <a:solidFill>
                  <a:schemeClr val="bg1"/>
                </a:solidFill>
              </a:rPr>
              <a:t>홈페이지</a:t>
            </a:r>
            <a:r>
              <a:rPr lang="en-US" altLang="ko-KR" sz="1600" dirty="0" smtClean="0">
                <a:solidFill>
                  <a:schemeClr val="bg1"/>
                </a:solidFill>
              </a:rPr>
              <a:t>(www.gd.or.kr)</a:t>
            </a:r>
            <a:r>
              <a:rPr lang="ko-KR" altLang="en-US" sz="1600" dirty="0" smtClean="0">
                <a:solidFill>
                  <a:schemeClr val="bg1"/>
                </a:solidFill>
              </a:rPr>
              <a:t>를 통해 공개 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388990" y="3284984"/>
            <a:ext cx="2287466" cy="2923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1300" b="1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FFFF00"/>
                </a:solidFill>
              </a:rPr>
              <a:t>선정심사</a:t>
            </a:r>
            <a:endParaRPr lang="ko-KR" altLang="en-US" sz="1300" b="1" dirty="0">
              <a:ln>
                <a:solidFill>
                  <a:schemeClr val="bg1">
                    <a:alpha val="2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cxnSp>
        <p:nvCxnSpPr>
          <p:cNvPr id="13" name="직선 연결선 12"/>
          <p:cNvCxnSpPr/>
          <p:nvPr/>
        </p:nvCxnSpPr>
        <p:spPr>
          <a:xfrm flipV="1">
            <a:off x="6316982" y="3284984"/>
            <a:ext cx="0" cy="292388"/>
          </a:xfrm>
          <a:prstGeom prst="line">
            <a:avLst/>
          </a:prstGeom>
          <a:ln w="698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6388990" y="4869160"/>
            <a:ext cx="2287466" cy="2923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1300" b="1" dirty="0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FFFF00"/>
                </a:solidFill>
              </a:rPr>
              <a:t>상격심사</a:t>
            </a:r>
            <a:endParaRPr lang="ko-KR" altLang="en-US" sz="1300" b="1" dirty="0">
              <a:ln>
                <a:solidFill>
                  <a:schemeClr val="bg1">
                    <a:alpha val="2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cxnSp>
        <p:nvCxnSpPr>
          <p:cNvPr id="15" name="직선 연결선 14"/>
          <p:cNvCxnSpPr/>
          <p:nvPr/>
        </p:nvCxnSpPr>
        <p:spPr>
          <a:xfrm flipV="1">
            <a:off x="6316982" y="4869160"/>
            <a:ext cx="0" cy="292388"/>
          </a:xfrm>
          <a:prstGeom prst="line">
            <a:avLst/>
          </a:prstGeom>
          <a:ln w="698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모서리가 둥근 직사각형 15"/>
          <p:cNvSpPr/>
          <p:nvPr/>
        </p:nvSpPr>
        <p:spPr>
          <a:xfrm>
            <a:off x="376126" y="3789040"/>
            <a:ext cx="8372338" cy="864096"/>
          </a:xfrm>
          <a:prstGeom prst="round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endParaRPr lang="ko-KR" altLang="en-US" sz="900" dirty="0">
              <a:solidFill>
                <a:schemeClr val="bg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76126" y="5373216"/>
            <a:ext cx="8372338" cy="1008112"/>
          </a:xfrm>
          <a:prstGeom prst="round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endParaRPr lang="ko-KR" altLang="en-US" sz="9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9552" y="393305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</a:rPr>
              <a:t>가</a:t>
            </a:r>
            <a:r>
              <a:rPr lang="en-US" altLang="ko-KR" sz="1600" dirty="0" smtClean="0">
                <a:solidFill>
                  <a:schemeClr val="bg1"/>
                </a:solidFill>
              </a:rPr>
              <a:t>. </a:t>
            </a:r>
            <a:r>
              <a:rPr lang="ko-KR" altLang="en-US" sz="1600" dirty="0" smtClean="0">
                <a:solidFill>
                  <a:schemeClr val="bg1"/>
                </a:solidFill>
              </a:rPr>
              <a:t>디자인 관련분야 전문가로 구성된 선정심사위원에서 현물을 심사하여 선정함</a:t>
            </a:r>
            <a:endParaRPr lang="en-US" altLang="ko-KR" sz="1600" dirty="0" smtClean="0">
              <a:solidFill>
                <a:schemeClr val="bg1"/>
              </a:solidFill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</a:rPr>
              <a:t>나</a:t>
            </a:r>
            <a:r>
              <a:rPr lang="en-US" altLang="ko-KR" sz="1600" dirty="0" smtClean="0">
                <a:solidFill>
                  <a:schemeClr val="bg1"/>
                </a:solidFill>
              </a:rPr>
              <a:t>. </a:t>
            </a:r>
            <a:r>
              <a:rPr lang="ko-KR" altLang="en-US" sz="1600" dirty="0" smtClean="0">
                <a:solidFill>
                  <a:schemeClr val="bg1"/>
                </a:solidFill>
              </a:rPr>
              <a:t>현물접수 심사 및 현장 방문심사로 구분하여 진행</a:t>
            </a:r>
            <a:endParaRPr lang="en-US" altLang="ko-KR" sz="1600" dirty="0" smtClean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544" y="5589240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</a:rPr>
              <a:t>가</a:t>
            </a:r>
            <a:r>
              <a:rPr lang="en-US" altLang="ko-KR" sz="1600" dirty="0" smtClean="0">
                <a:solidFill>
                  <a:schemeClr val="bg1"/>
                </a:solidFill>
              </a:rPr>
              <a:t>. </a:t>
            </a:r>
            <a:r>
              <a:rPr lang="ko-KR" altLang="en-US" sz="1600" dirty="0" smtClean="0">
                <a:solidFill>
                  <a:schemeClr val="bg1"/>
                </a:solidFill>
              </a:rPr>
              <a:t>수상 후보상품별 </a:t>
            </a:r>
            <a:r>
              <a:rPr lang="ko-KR" altLang="en-US" sz="1600" dirty="0" err="1" smtClean="0">
                <a:solidFill>
                  <a:schemeClr val="bg1"/>
                </a:solidFill>
              </a:rPr>
              <a:t>프리젠테이션</a:t>
            </a:r>
            <a:r>
              <a:rPr lang="ko-KR" altLang="en-US" sz="1600" dirty="0" smtClean="0">
                <a:solidFill>
                  <a:schemeClr val="bg1"/>
                </a:solidFill>
              </a:rPr>
              <a:t> 후 심사위원 개별심사 </a:t>
            </a:r>
            <a:endParaRPr lang="en-US" altLang="ko-KR" sz="1600" dirty="0" smtClean="0">
              <a:solidFill>
                <a:schemeClr val="bg1"/>
              </a:solidFill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</a:rPr>
              <a:t>나</a:t>
            </a:r>
            <a:r>
              <a:rPr lang="en-US" altLang="ko-KR" sz="1600" dirty="0" smtClean="0">
                <a:solidFill>
                  <a:schemeClr val="bg1"/>
                </a:solidFill>
              </a:rPr>
              <a:t>. </a:t>
            </a:r>
            <a:r>
              <a:rPr lang="ko-KR" altLang="en-US" sz="1600" dirty="0" smtClean="0">
                <a:solidFill>
                  <a:schemeClr val="bg1"/>
                </a:solidFill>
              </a:rPr>
              <a:t>심사위원회에서 채점으로 결정</a:t>
            </a:r>
            <a:endParaRPr lang="en-US" altLang="ko-KR" sz="1600" dirty="0" smtClean="0">
              <a:solidFill>
                <a:schemeClr val="bg1"/>
              </a:solidFill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7812360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8052804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8764118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8532440" y="404664"/>
            <a:ext cx="200370" cy="18033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/>
          <p:cNvSpPr/>
          <p:nvPr/>
        </p:nvSpPr>
        <p:spPr>
          <a:xfrm>
            <a:off x="8288136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711004" y="179348"/>
            <a:ext cx="62372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14388"/>
            <a:r>
              <a:rPr lang="en-US" altLang="ko-KR" dirty="0">
                <a:solidFill>
                  <a:srgbClr val="3E632B"/>
                </a:solidFill>
              </a:rPr>
              <a:t> </a:t>
            </a:r>
            <a:r>
              <a:rPr lang="en-US" altLang="ko-KR" b="1" dirty="0" smtClean="0">
                <a:solidFill>
                  <a:srgbClr val="3E632B"/>
                </a:solidFill>
              </a:rPr>
              <a:t>2012</a:t>
            </a:r>
            <a:r>
              <a:rPr lang="ko-KR" altLang="en-US" b="1" dirty="0">
                <a:solidFill>
                  <a:srgbClr val="3E632B"/>
                </a:solidFill>
              </a:rPr>
              <a:t> </a:t>
            </a:r>
            <a:r>
              <a:rPr lang="ko-KR" altLang="en-US" b="1" dirty="0" smtClean="0">
                <a:solidFill>
                  <a:srgbClr val="3E632B"/>
                </a:solidFill>
              </a:rPr>
              <a:t>우수디자인</a:t>
            </a:r>
            <a:r>
              <a:rPr lang="en-US" altLang="ko-KR" b="1" dirty="0" smtClean="0">
                <a:solidFill>
                  <a:srgbClr val="3E632B"/>
                </a:solidFill>
              </a:rPr>
              <a:t>(GD)</a:t>
            </a:r>
            <a:r>
              <a:rPr lang="ko-KR" altLang="en-US" b="1" dirty="0" smtClean="0">
                <a:solidFill>
                  <a:srgbClr val="3E632B"/>
                </a:solidFill>
              </a:rPr>
              <a:t> 상품선정</a:t>
            </a:r>
            <a:endParaRPr lang="ko-KR" altLang="en-US" b="1" dirty="0">
              <a:solidFill>
                <a:srgbClr val="3E63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2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직사각형 39"/>
          <p:cNvSpPr/>
          <p:nvPr/>
        </p:nvSpPr>
        <p:spPr>
          <a:xfrm>
            <a:off x="0" y="692696"/>
            <a:ext cx="9144000" cy="6165304"/>
          </a:xfrm>
          <a:prstGeom prst="rect">
            <a:avLst/>
          </a:prstGeom>
          <a:gradFill flip="none" rotWithShape="1">
            <a:gsLst>
              <a:gs pos="2500">
                <a:srgbClr val="121A0C">
                  <a:lumMod val="72000"/>
                </a:srgbClr>
              </a:gs>
              <a:gs pos="100000">
                <a:srgbClr val="0C1208"/>
              </a:gs>
              <a:gs pos="66000">
                <a:srgbClr val="1825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3" name="직사각형 42"/>
          <p:cNvSpPr/>
          <p:nvPr/>
        </p:nvSpPr>
        <p:spPr>
          <a:xfrm>
            <a:off x="6388990" y="1268760"/>
            <a:ext cx="2287466" cy="2923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1300" b="1" dirty="0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FFFF00"/>
                </a:solidFill>
              </a:rPr>
              <a:t>선정심사기준</a:t>
            </a:r>
            <a:endParaRPr lang="en-US" altLang="ko-KR" sz="1300" b="1" dirty="0" smtClean="0">
              <a:ln>
                <a:solidFill>
                  <a:schemeClr val="bg1">
                    <a:alpha val="2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cxnSp>
        <p:nvCxnSpPr>
          <p:cNvPr id="44" name="직선 연결선 43"/>
          <p:cNvCxnSpPr/>
          <p:nvPr/>
        </p:nvCxnSpPr>
        <p:spPr>
          <a:xfrm flipV="1">
            <a:off x="6316982" y="1268760"/>
            <a:ext cx="0" cy="292388"/>
          </a:xfrm>
          <a:prstGeom prst="line">
            <a:avLst/>
          </a:prstGeom>
          <a:ln w="698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타원 18"/>
          <p:cNvSpPr/>
          <p:nvPr/>
        </p:nvSpPr>
        <p:spPr>
          <a:xfrm>
            <a:off x="7812360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8052804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8764118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Picture 3" descr="C:\Users\Mos\Desktop\g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7772"/>
            <a:ext cx="603500" cy="50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그룹 3"/>
          <p:cNvGrpSpPr/>
          <p:nvPr/>
        </p:nvGrpSpPr>
        <p:grpSpPr>
          <a:xfrm>
            <a:off x="395536" y="3717032"/>
            <a:ext cx="8528011" cy="2871104"/>
            <a:chOff x="683568" y="3807395"/>
            <a:chExt cx="5416357" cy="2429917"/>
          </a:xfrm>
        </p:grpSpPr>
        <p:sp>
          <p:nvSpPr>
            <p:cNvPr id="50" name="직사각형 49"/>
            <p:cNvSpPr/>
            <p:nvPr/>
          </p:nvSpPr>
          <p:spPr>
            <a:xfrm>
              <a:off x="2494335" y="3807395"/>
              <a:ext cx="1701546" cy="1150254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32000"/>
              </a:schemeClr>
            </a:solidFill>
            <a:ln w="19050">
              <a:noFill/>
              <a:prstDash val="sysDot"/>
            </a:ln>
            <a:effectLst>
              <a:outerShdw blurRad="1270000" dist="317500" dir="5400000" sx="78000" sy="78000" rotWithShape="0">
                <a:prstClr val="black">
                  <a:alpha val="6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삼성 고딕체" pitchFamily="18" charset="-127"/>
                <a:ea typeface="삼성 고딕체" pitchFamily="18" charset="-127"/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689481" y="3807395"/>
              <a:ext cx="1701546" cy="1150254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32000"/>
              </a:schemeClr>
            </a:solidFill>
            <a:ln w="19050">
              <a:noFill/>
              <a:prstDash val="sysDot"/>
            </a:ln>
            <a:effectLst>
              <a:outerShdw blurRad="1270000" dist="317500" dir="5400000" sx="78000" sy="78000" rotWithShape="0">
                <a:prstClr val="black">
                  <a:alpha val="6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latin typeface="삼성 고딕체" pitchFamily="18" charset="-127"/>
                <a:ea typeface="삼성 고딕체" pitchFamily="18" charset="-127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683568" y="5041187"/>
              <a:ext cx="1701546" cy="1168609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32000"/>
              </a:schemeClr>
            </a:solidFill>
            <a:ln w="19050">
              <a:noFill/>
              <a:prstDash val="sysDot"/>
            </a:ln>
            <a:effectLst>
              <a:outerShdw blurRad="1270000" dist="317500" dir="5400000" sx="78000" sy="78000" rotWithShape="0">
                <a:prstClr val="black">
                  <a:alpha val="6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삼성 고딕체" pitchFamily="18" charset="-127"/>
                <a:ea typeface="삼성 고딕체" pitchFamily="18" charset="-127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2497374" y="5041187"/>
              <a:ext cx="1698507" cy="1168609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32000"/>
              </a:schemeClr>
            </a:solidFill>
            <a:ln w="19050">
              <a:noFill/>
              <a:prstDash val="sysDot"/>
            </a:ln>
            <a:effectLst>
              <a:outerShdw blurRad="1270000" dist="317500" dir="5400000" sx="78000" sy="78000" rotWithShape="0">
                <a:prstClr val="black">
                  <a:alpha val="6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삼성 고딕체" pitchFamily="18" charset="-127"/>
                <a:ea typeface="삼성 고딕체" pitchFamily="18" charset="-127"/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4295072" y="3807395"/>
              <a:ext cx="1701546" cy="1150254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32000"/>
              </a:schemeClr>
            </a:solidFill>
            <a:ln w="19050">
              <a:noFill/>
              <a:prstDash val="sysDot"/>
            </a:ln>
            <a:effectLst>
              <a:outerShdw blurRad="1270000" dist="317500" dir="5400000" sx="78000" sy="78000" rotWithShape="0">
                <a:prstClr val="black">
                  <a:alpha val="6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삼성 고딕체" pitchFamily="18" charset="-127"/>
                <a:ea typeface="삼성 고딕체" pitchFamily="18" charset="-127"/>
              </a:endParaRP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4283968" y="5041187"/>
              <a:ext cx="1701547" cy="1196125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32000"/>
              </a:schemeClr>
            </a:solidFill>
            <a:ln w="19050">
              <a:noFill/>
              <a:prstDash val="sysDot"/>
            </a:ln>
            <a:effectLst>
              <a:outerShdw blurRad="1270000" dist="317500" dir="5400000" sx="78000" sy="78000" rotWithShape="0">
                <a:prstClr val="black">
                  <a:alpha val="6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삼성 고딕체" pitchFamily="18" charset="-127"/>
                <a:ea typeface="삼성 고딕체" pitchFamily="18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689481" y="3934403"/>
              <a:ext cx="1701546" cy="222444"/>
            </a:xfrm>
            <a:prstGeom prst="rect">
              <a:avLst/>
            </a:prstGeom>
            <a:solidFill>
              <a:schemeClr val="tx1">
                <a:alpha val="49000"/>
              </a:schemeClr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latin typeface="삼성 고딕체" pitchFamily="18" charset="-127"/>
                <a:ea typeface="삼성 고딕체" pitchFamily="18" charset="-127"/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689482" y="3850816"/>
              <a:ext cx="1807891" cy="1602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ko-KR" altLang="en-US" sz="1050" b="1" dirty="0" smtClean="0">
                  <a:solidFill>
                    <a:schemeClr val="bg1"/>
                  </a:solidFill>
                  <a:latin typeface="+mj-lt"/>
                </a:rPr>
                <a:t>제품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+mj-lt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+mj-lt"/>
                </a:rPr>
                <a:t>포장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+mj-lt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+mj-lt"/>
                </a:rPr>
                <a:t>환경디자인</a:t>
              </a:r>
              <a:endParaRPr lang="en-US" altLang="ko-KR" sz="1050" b="1" dirty="0">
                <a:solidFill>
                  <a:schemeClr val="bg1"/>
                </a:solidFill>
                <a:latin typeface="+mj-lt"/>
              </a:endParaRPr>
            </a:p>
            <a:p>
              <a:pPr algn="ctr" eaLnBrk="0" hangingPunct="0"/>
              <a:endParaRPr lang="en-US" altLang="ko-KR" sz="1050" dirty="0" smtClean="0">
                <a:solidFill>
                  <a:schemeClr val="bg1"/>
                </a:solidFill>
                <a:latin typeface="+mj-lt"/>
              </a:endParaRPr>
            </a:p>
            <a:p>
              <a:pPr algn="just" eaLnBrk="0" hangingPunct="0"/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♦  </a:t>
              </a:r>
              <a:r>
                <a:rPr lang="ko-KR" altLang="en-US" sz="1050" dirty="0" smtClean="0">
                  <a:solidFill>
                    <a:schemeClr val="bg1"/>
                  </a:solidFill>
                  <a:latin typeface="+mj-lt"/>
                </a:rPr>
                <a:t>경제성</a:t>
              </a:r>
              <a:r>
                <a:rPr lang="en-US" altLang="ko-KR" sz="1050" dirty="0" smtClean="0">
                  <a:solidFill>
                    <a:schemeClr val="bg1"/>
                  </a:solidFill>
                  <a:latin typeface="+mj-lt"/>
                </a:rPr>
                <a:t>/</a:t>
              </a:r>
              <a:r>
                <a:rPr lang="ko-KR" altLang="en-US" sz="1050" dirty="0" smtClean="0">
                  <a:solidFill>
                    <a:schemeClr val="bg1"/>
                  </a:solidFill>
                  <a:latin typeface="+mj-lt"/>
                </a:rPr>
                <a:t>고객지향성 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(20</a:t>
              </a:r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점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) </a:t>
              </a:r>
              <a:endParaRPr lang="ko-KR" altLang="en-US" sz="1050" dirty="0">
                <a:solidFill>
                  <a:schemeClr val="bg1"/>
                </a:solidFill>
                <a:latin typeface="+mj-lt"/>
              </a:endParaRPr>
            </a:p>
            <a:p>
              <a:pPr algn="just" eaLnBrk="0" hangingPunct="0"/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♦  </a:t>
              </a:r>
              <a:r>
                <a:rPr lang="ko-KR" altLang="en-US" sz="1050" dirty="0" smtClean="0">
                  <a:solidFill>
                    <a:schemeClr val="bg1"/>
                  </a:solidFill>
                  <a:latin typeface="+mj-lt"/>
                </a:rPr>
                <a:t>소재</a:t>
              </a:r>
              <a:r>
                <a:rPr lang="en-US" altLang="ko-KR" sz="1050" dirty="0" smtClean="0">
                  <a:solidFill>
                    <a:schemeClr val="bg1"/>
                  </a:solidFill>
                  <a:latin typeface="+mj-lt"/>
                </a:rPr>
                <a:t>/</a:t>
              </a:r>
              <a:r>
                <a:rPr lang="ko-KR" altLang="en-US" sz="1050" dirty="0" smtClean="0">
                  <a:solidFill>
                    <a:schemeClr val="bg1"/>
                  </a:solidFill>
                  <a:latin typeface="+mj-lt"/>
                </a:rPr>
                <a:t>환경친화성 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(20</a:t>
              </a:r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점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) </a:t>
              </a:r>
              <a:endParaRPr lang="ko-KR" altLang="en-US" sz="1050" dirty="0">
                <a:solidFill>
                  <a:schemeClr val="bg1"/>
                </a:solidFill>
                <a:latin typeface="+mj-lt"/>
              </a:endParaRPr>
            </a:p>
            <a:p>
              <a:pPr algn="just" eaLnBrk="0" hangingPunct="0"/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♦  통합 디자인 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(20</a:t>
              </a:r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점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)</a:t>
              </a:r>
            </a:p>
            <a:p>
              <a:pPr algn="just" eaLnBrk="0" hangingPunct="0"/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♦  </a:t>
              </a:r>
              <a:r>
                <a:rPr lang="ko-KR" altLang="en-US" sz="1050" dirty="0" err="1">
                  <a:solidFill>
                    <a:schemeClr val="bg1"/>
                  </a:solidFill>
                  <a:latin typeface="+mj-lt"/>
                </a:rPr>
                <a:t>인터랙션</a:t>
              </a:r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 및 </a:t>
              </a:r>
              <a:r>
                <a:rPr lang="ko-KR" altLang="en-US" sz="1050" dirty="0" err="1">
                  <a:solidFill>
                    <a:schemeClr val="bg1"/>
                  </a:solidFill>
                  <a:latin typeface="+mj-lt"/>
                </a:rPr>
                <a:t>사용성</a:t>
              </a:r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(20</a:t>
              </a:r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점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) </a:t>
              </a:r>
            </a:p>
            <a:p>
              <a:pPr algn="just" eaLnBrk="0" hangingPunct="0"/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♦  </a:t>
              </a:r>
              <a:r>
                <a:rPr lang="ko-KR" altLang="en-US" sz="1050" dirty="0" smtClean="0">
                  <a:solidFill>
                    <a:schemeClr val="bg1"/>
                  </a:solidFill>
                  <a:latin typeface="+mj-lt"/>
                </a:rPr>
                <a:t>형태</a:t>
              </a:r>
              <a:r>
                <a:rPr lang="en-US" altLang="ko-KR" sz="1050" dirty="0" smtClean="0">
                  <a:solidFill>
                    <a:schemeClr val="bg1"/>
                  </a:solidFill>
                  <a:latin typeface="+mj-lt"/>
                </a:rPr>
                <a:t>/</a:t>
              </a:r>
              <a:r>
                <a:rPr lang="ko-KR" altLang="en-US" sz="1050" dirty="0" smtClean="0">
                  <a:solidFill>
                    <a:schemeClr val="bg1"/>
                  </a:solidFill>
                  <a:latin typeface="+mj-lt"/>
                </a:rPr>
                <a:t>심미성 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(20</a:t>
              </a:r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점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)</a:t>
              </a:r>
            </a:p>
            <a:p>
              <a:pPr algn="just" eaLnBrk="0" hangingPunct="0"/>
              <a:endParaRPr lang="en-US" altLang="ko-KR" sz="1050" dirty="0" smtClean="0">
                <a:solidFill>
                  <a:schemeClr val="bg1"/>
                </a:solidFill>
                <a:latin typeface="+mj-lt"/>
              </a:endParaRPr>
            </a:p>
            <a:p>
              <a:pPr algn="just" eaLnBrk="0" hangingPunct="0"/>
              <a:endParaRPr lang="en-US" altLang="ko-KR" sz="1100" dirty="0">
                <a:solidFill>
                  <a:schemeClr val="bg1"/>
                </a:solidFill>
                <a:latin typeface="+mj-lt"/>
              </a:endParaRPr>
            </a:p>
            <a:p>
              <a:pPr algn="just" eaLnBrk="0" hangingPunct="0"/>
              <a:endParaRPr lang="ko-KR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683568" y="5186550"/>
              <a:ext cx="1701546" cy="222444"/>
            </a:xfrm>
            <a:prstGeom prst="rect">
              <a:avLst/>
            </a:prstGeom>
            <a:solidFill>
              <a:schemeClr val="tx1">
                <a:alpha val="49000"/>
              </a:schemeClr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latin typeface="삼성 고딕체" pitchFamily="18" charset="-127"/>
                <a:ea typeface="삼성 고딕체" pitchFamily="18" charset="-127"/>
              </a:endParaRPr>
            </a:p>
          </p:txBody>
        </p:sp>
        <p:sp>
          <p:nvSpPr>
            <p:cNvPr id="18" name="Rectangle 26"/>
            <p:cNvSpPr>
              <a:spLocks noChangeArrowheads="1"/>
            </p:cNvSpPr>
            <p:nvPr/>
          </p:nvSpPr>
          <p:spPr bwMode="auto">
            <a:xfrm>
              <a:off x="683568" y="5120903"/>
              <a:ext cx="1728728" cy="1096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ko-KR" altLang="en-US" sz="1050" b="1" dirty="0" smtClean="0">
                  <a:solidFill>
                    <a:schemeClr val="bg1"/>
                  </a:solidFill>
                  <a:latin typeface="+mj-lt"/>
                </a:rPr>
                <a:t>커뮤니케이션디자인</a:t>
              </a:r>
              <a:endParaRPr lang="en-US" altLang="ko-KR" sz="1050" b="1" dirty="0" smtClean="0">
                <a:solidFill>
                  <a:schemeClr val="bg1"/>
                </a:solidFill>
                <a:latin typeface="+mj-lt"/>
              </a:endParaRPr>
            </a:p>
            <a:p>
              <a:pPr algn="just" eaLnBrk="0" hangingPunct="0"/>
              <a:endParaRPr lang="en-US" altLang="ko-KR" sz="1050" dirty="0">
                <a:solidFill>
                  <a:schemeClr val="bg1"/>
                </a:solidFill>
                <a:latin typeface="+mj-lt"/>
              </a:endParaRPr>
            </a:p>
            <a:p>
              <a:pPr algn="just" eaLnBrk="0" hangingPunct="0"/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♦  </a:t>
              </a:r>
              <a:r>
                <a:rPr lang="ko-KR" altLang="en-US" sz="1050" dirty="0" err="1">
                  <a:solidFill>
                    <a:schemeClr val="bg1"/>
                  </a:solidFill>
                  <a:latin typeface="+mj-lt"/>
                </a:rPr>
                <a:t>컨셉</a:t>
              </a:r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 및 독창성 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(20</a:t>
              </a:r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점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) </a:t>
              </a:r>
              <a:endParaRPr lang="ko-KR" altLang="en-US" sz="1050" dirty="0">
                <a:solidFill>
                  <a:schemeClr val="bg1"/>
                </a:solidFill>
                <a:latin typeface="+mj-lt"/>
              </a:endParaRPr>
            </a:p>
            <a:p>
              <a:pPr algn="just" eaLnBrk="0" hangingPunct="0"/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♦  </a:t>
              </a:r>
              <a:r>
                <a:rPr lang="ko-KR" altLang="en-US" sz="1050" dirty="0" err="1">
                  <a:solidFill>
                    <a:schemeClr val="bg1"/>
                  </a:solidFill>
                  <a:latin typeface="+mj-lt"/>
                </a:rPr>
                <a:t>인터랙션</a:t>
              </a:r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 및 </a:t>
              </a:r>
              <a:r>
                <a:rPr lang="ko-KR" altLang="en-US" sz="1050" dirty="0" err="1">
                  <a:solidFill>
                    <a:schemeClr val="bg1"/>
                  </a:solidFill>
                  <a:latin typeface="+mj-lt"/>
                </a:rPr>
                <a:t>사용성</a:t>
              </a:r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(</a:t>
              </a:r>
              <a:r>
                <a:rPr lang="en-US" altLang="ko-KR" sz="1050" dirty="0" smtClean="0">
                  <a:solidFill>
                    <a:schemeClr val="bg1"/>
                  </a:solidFill>
                  <a:latin typeface="+mj-lt"/>
                </a:rPr>
                <a:t>20</a:t>
              </a:r>
              <a:r>
                <a:rPr lang="ko-KR" altLang="en-US" sz="1050" dirty="0" smtClean="0">
                  <a:solidFill>
                    <a:schemeClr val="bg1"/>
                  </a:solidFill>
                  <a:latin typeface="+mj-lt"/>
                </a:rPr>
                <a:t>점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) </a:t>
              </a:r>
            </a:p>
            <a:p>
              <a:pPr algn="just" eaLnBrk="0" hangingPunct="0"/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♦  품질 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(20</a:t>
              </a:r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점</a:t>
              </a:r>
              <a:r>
                <a:rPr lang="en-US" altLang="ko-KR" sz="1050" dirty="0" smtClean="0">
                  <a:solidFill>
                    <a:schemeClr val="bg1"/>
                  </a:solidFill>
                  <a:latin typeface="+mj-lt"/>
                </a:rPr>
                <a:t>)</a:t>
              </a:r>
            </a:p>
            <a:p>
              <a:pPr algn="just" eaLnBrk="0" hangingPunct="0"/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♦  통합디자인 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(20</a:t>
              </a:r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점</a:t>
              </a:r>
              <a:r>
                <a:rPr lang="en-US" altLang="ko-KR" sz="1050" dirty="0" smtClean="0">
                  <a:solidFill>
                    <a:schemeClr val="bg1"/>
                  </a:solidFill>
                  <a:latin typeface="+mj-lt"/>
                </a:rPr>
                <a:t>)</a:t>
              </a:r>
            </a:p>
            <a:p>
              <a:pPr algn="just" eaLnBrk="0" hangingPunct="0"/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♦  심미성 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(20</a:t>
              </a:r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점</a:t>
              </a:r>
              <a:r>
                <a:rPr lang="en-US" altLang="ko-KR" sz="1050" dirty="0" smtClean="0">
                  <a:solidFill>
                    <a:schemeClr val="bg1"/>
                  </a:solidFill>
                  <a:latin typeface="+mj-lt"/>
                </a:rPr>
                <a:t>)</a:t>
              </a:r>
              <a:endParaRPr lang="en-US" altLang="ko-KR" sz="105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4295072" y="3963630"/>
              <a:ext cx="1701546" cy="222444"/>
            </a:xfrm>
            <a:prstGeom prst="rect">
              <a:avLst/>
            </a:prstGeom>
            <a:solidFill>
              <a:schemeClr val="tx1">
                <a:alpha val="49000"/>
              </a:schemeClr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latin typeface="삼성 고딕체" pitchFamily="18" charset="-127"/>
                <a:ea typeface="삼성 고딕체" pitchFamily="18" charset="-127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289158" y="3905945"/>
              <a:ext cx="1810767" cy="1096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ko-KR" altLang="en-US" sz="1050" b="1" dirty="0">
                  <a:solidFill>
                    <a:schemeClr val="bg1"/>
                  </a:solidFill>
                  <a:latin typeface="+mj-lt"/>
                </a:rPr>
                <a:t>소재 표면처리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+mj-lt"/>
                </a:rPr>
                <a:t>디자인</a:t>
              </a:r>
              <a:endParaRPr lang="en-US" altLang="ko-KR" sz="1050" b="1" dirty="0" smtClean="0">
                <a:solidFill>
                  <a:schemeClr val="bg1"/>
                </a:solidFill>
                <a:latin typeface="+mj-lt"/>
              </a:endParaRPr>
            </a:p>
            <a:p>
              <a:pPr algn="just" eaLnBrk="0" hangingPunct="0"/>
              <a:endParaRPr lang="en-US" altLang="ko-KR" sz="1050" dirty="0" smtClean="0">
                <a:solidFill>
                  <a:schemeClr val="bg1"/>
                </a:solidFill>
                <a:latin typeface="+mj-lt"/>
              </a:endParaRPr>
            </a:p>
            <a:p>
              <a:pPr algn="just" eaLnBrk="0" hangingPunct="0"/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♦  </a:t>
              </a:r>
              <a:r>
                <a:rPr lang="ko-KR" altLang="en-US" sz="1050" dirty="0" err="1">
                  <a:solidFill>
                    <a:schemeClr val="bg1"/>
                  </a:solidFill>
                  <a:latin typeface="+mj-lt"/>
                </a:rPr>
                <a:t>혁신성</a:t>
              </a:r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(20</a:t>
              </a:r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점</a:t>
              </a:r>
              <a:r>
                <a:rPr lang="en-US" altLang="ko-KR" sz="1050" dirty="0" smtClean="0">
                  <a:solidFill>
                    <a:schemeClr val="bg1"/>
                  </a:solidFill>
                  <a:latin typeface="+mj-lt"/>
                </a:rPr>
                <a:t>)</a:t>
              </a:r>
            </a:p>
            <a:p>
              <a:pPr algn="just" eaLnBrk="0" hangingPunct="0"/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♦  </a:t>
              </a:r>
              <a:r>
                <a:rPr lang="ko-KR" altLang="en-US" sz="1050" dirty="0" smtClean="0">
                  <a:solidFill>
                    <a:schemeClr val="bg1"/>
                  </a:solidFill>
                  <a:latin typeface="+mj-lt"/>
                </a:rPr>
                <a:t>생산성</a:t>
              </a:r>
              <a:r>
                <a:rPr lang="en-US" altLang="ko-KR" sz="1050" dirty="0" smtClean="0">
                  <a:solidFill>
                    <a:schemeClr val="bg1"/>
                  </a:solidFill>
                  <a:latin typeface="+mj-lt"/>
                </a:rPr>
                <a:t>&amp;</a:t>
              </a:r>
              <a:r>
                <a:rPr lang="ko-KR" altLang="en-US" sz="1050" dirty="0" smtClean="0">
                  <a:solidFill>
                    <a:schemeClr val="bg1"/>
                  </a:solidFill>
                  <a:latin typeface="+mj-lt"/>
                </a:rPr>
                <a:t>환경친화성 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(20</a:t>
              </a:r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점</a:t>
              </a:r>
              <a:r>
                <a:rPr lang="en-US" altLang="ko-KR" sz="1050" dirty="0" smtClean="0">
                  <a:solidFill>
                    <a:schemeClr val="bg1"/>
                  </a:solidFill>
                  <a:latin typeface="+mj-lt"/>
                </a:rPr>
                <a:t>)</a:t>
              </a:r>
            </a:p>
            <a:p>
              <a:pPr algn="just" eaLnBrk="0" hangingPunct="0"/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♦  통합 디자인 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(20</a:t>
              </a:r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점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)</a:t>
              </a:r>
            </a:p>
            <a:p>
              <a:pPr algn="just" eaLnBrk="0" hangingPunct="0"/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♦  디자인 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/ </a:t>
              </a:r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심미성 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(20</a:t>
              </a:r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점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)</a:t>
              </a:r>
            </a:p>
            <a:p>
              <a:pPr algn="just" eaLnBrk="0" hangingPunct="0"/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♦  실현가능성  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/ </a:t>
              </a:r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품질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(20</a:t>
              </a:r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점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)</a:t>
              </a: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2494335" y="3940862"/>
              <a:ext cx="1701546" cy="222444"/>
            </a:xfrm>
            <a:prstGeom prst="rect">
              <a:avLst/>
            </a:prstGeom>
            <a:solidFill>
              <a:schemeClr val="tx1">
                <a:alpha val="49000"/>
              </a:schemeClr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latin typeface="삼성 고딕체" pitchFamily="18" charset="-127"/>
                <a:ea typeface="삼성 고딕체" pitchFamily="18" charset="-127"/>
              </a:endParaRPr>
            </a:p>
          </p:txBody>
        </p:sp>
        <p:sp>
          <p:nvSpPr>
            <p:cNvPr id="24" name="Rectangle 18"/>
            <p:cNvSpPr>
              <a:spLocks noChangeArrowheads="1"/>
            </p:cNvSpPr>
            <p:nvPr/>
          </p:nvSpPr>
          <p:spPr bwMode="auto">
            <a:xfrm>
              <a:off x="2547509" y="3874893"/>
              <a:ext cx="1542027" cy="1116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ko-KR" altLang="en-US" sz="1050" b="1" dirty="0" smtClean="0">
                  <a:solidFill>
                    <a:schemeClr val="bg1"/>
                  </a:solidFill>
                  <a:latin typeface="+mj-lt"/>
                </a:rPr>
                <a:t>건축디자인</a:t>
              </a:r>
              <a:endParaRPr lang="en-US" altLang="ko-KR" sz="1050" b="1" dirty="0" smtClean="0">
                <a:solidFill>
                  <a:schemeClr val="bg1"/>
                </a:solidFill>
                <a:latin typeface="+mj-lt"/>
              </a:endParaRPr>
            </a:p>
            <a:p>
              <a:pPr algn="just" eaLnBrk="0" hangingPunct="0"/>
              <a:endParaRPr lang="en-US" altLang="ko-KR" sz="1050" dirty="0">
                <a:solidFill>
                  <a:schemeClr val="bg1"/>
                </a:solidFill>
                <a:latin typeface="+mj-lt"/>
              </a:endParaRPr>
            </a:p>
            <a:p>
              <a:pPr algn="just" eaLnBrk="0" hangingPunct="0"/>
              <a:r>
                <a:rPr lang="ko-KR" altLang="en-US" sz="1050" dirty="0" smtClean="0">
                  <a:solidFill>
                    <a:schemeClr val="bg1"/>
                  </a:solidFill>
                  <a:latin typeface="+mj-lt"/>
                </a:rPr>
                <a:t>♦  </a:t>
              </a:r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디자인 혁신 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(20</a:t>
              </a:r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점</a:t>
              </a:r>
              <a:r>
                <a:rPr lang="en-US" altLang="ko-KR" sz="1050" dirty="0" smtClean="0">
                  <a:solidFill>
                    <a:schemeClr val="bg1"/>
                  </a:solidFill>
                  <a:latin typeface="+mj-lt"/>
                </a:rPr>
                <a:t>)</a:t>
              </a:r>
            </a:p>
            <a:p>
              <a:pPr algn="just" eaLnBrk="0" hangingPunct="0"/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♦ </a:t>
              </a:r>
              <a:r>
                <a:rPr lang="ko-KR" altLang="en-US" sz="1050" dirty="0" smtClean="0">
                  <a:solidFill>
                    <a:schemeClr val="bg1"/>
                  </a:solidFill>
                  <a:latin typeface="+mj-lt"/>
                </a:rPr>
                <a:t> 심미성 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(20</a:t>
              </a:r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점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) </a:t>
              </a:r>
              <a:endParaRPr lang="ko-KR" altLang="en-US" sz="1050" dirty="0">
                <a:solidFill>
                  <a:schemeClr val="bg1"/>
                </a:solidFill>
                <a:latin typeface="+mj-lt"/>
              </a:endParaRPr>
            </a:p>
            <a:p>
              <a:pPr algn="just" eaLnBrk="0" hangingPunct="0"/>
              <a:r>
                <a:rPr lang="ko-KR" altLang="en-US" sz="1050" dirty="0" smtClean="0">
                  <a:solidFill>
                    <a:schemeClr val="bg1"/>
                  </a:solidFill>
                  <a:latin typeface="+mj-lt"/>
                </a:rPr>
                <a:t>♦  환경친화성 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(20</a:t>
              </a:r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점</a:t>
              </a:r>
              <a:r>
                <a:rPr lang="en-US" altLang="ko-KR" sz="1050" dirty="0" smtClean="0">
                  <a:solidFill>
                    <a:schemeClr val="bg1"/>
                  </a:solidFill>
                  <a:latin typeface="+mj-lt"/>
                </a:rPr>
                <a:t>)</a:t>
              </a:r>
            </a:p>
            <a:p>
              <a:pPr algn="just" eaLnBrk="0" hangingPunct="0"/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♦ </a:t>
              </a:r>
              <a:r>
                <a:rPr lang="ko-KR" altLang="en-US" sz="105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ko-KR" altLang="en-US" sz="1050" dirty="0" err="1" smtClean="0">
                  <a:solidFill>
                    <a:schemeClr val="bg1"/>
                  </a:solidFill>
                  <a:latin typeface="+mj-lt"/>
                </a:rPr>
                <a:t>유니버셜</a:t>
              </a:r>
              <a:r>
                <a:rPr lang="ko-KR" altLang="en-US" sz="105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디자인 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(20</a:t>
              </a:r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점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) </a:t>
              </a:r>
            </a:p>
            <a:p>
              <a:pPr algn="just" eaLnBrk="0" hangingPunct="0"/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♦ </a:t>
              </a:r>
              <a:r>
                <a:rPr lang="ko-KR" altLang="en-US" sz="1050" dirty="0" smtClean="0">
                  <a:solidFill>
                    <a:schemeClr val="bg1"/>
                  </a:solidFill>
                  <a:latin typeface="+mj-lt"/>
                </a:rPr>
                <a:t> 신기술 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/ </a:t>
              </a:r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신소재 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(20</a:t>
              </a:r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점</a:t>
              </a:r>
              <a:r>
                <a:rPr lang="en-US" altLang="ko-KR" sz="1050" dirty="0" smtClean="0">
                  <a:solidFill>
                    <a:schemeClr val="bg1"/>
                  </a:solidFill>
                  <a:latin typeface="+mj-lt"/>
                </a:rPr>
                <a:t>)</a:t>
              </a:r>
              <a:endParaRPr lang="en-US" altLang="ko-KR" sz="105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2494335" y="5186550"/>
              <a:ext cx="1701546" cy="222444"/>
            </a:xfrm>
            <a:prstGeom prst="rect">
              <a:avLst/>
            </a:prstGeom>
            <a:solidFill>
              <a:schemeClr val="tx1">
                <a:alpha val="49000"/>
              </a:schemeClr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latin typeface="삼성 고딕체" pitchFamily="18" charset="-127"/>
                <a:ea typeface="삼성 고딕체" pitchFamily="18" charset="-127"/>
              </a:endParaRPr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2547509" y="5120903"/>
              <a:ext cx="1569208" cy="1096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ko-KR" altLang="en-US" sz="1050" b="1" dirty="0" smtClean="0">
                  <a:solidFill>
                    <a:schemeClr val="bg1"/>
                  </a:solidFill>
                  <a:latin typeface="+mj-lt"/>
                </a:rPr>
                <a:t>패션디자인</a:t>
              </a:r>
              <a:endParaRPr lang="en-US" altLang="ko-KR" sz="1050" b="1" dirty="0" smtClean="0">
                <a:solidFill>
                  <a:schemeClr val="bg1"/>
                </a:solidFill>
                <a:latin typeface="+mj-lt"/>
              </a:endParaRPr>
            </a:p>
            <a:p>
              <a:pPr algn="just" eaLnBrk="0" hangingPunct="0"/>
              <a:endParaRPr lang="en-US" altLang="ko-KR" sz="1050" dirty="0" smtClean="0">
                <a:solidFill>
                  <a:schemeClr val="bg1"/>
                </a:solidFill>
                <a:latin typeface="+mj-lt"/>
              </a:endParaRPr>
            </a:p>
            <a:p>
              <a:pPr algn="just" eaLnBrk="0" hangingPunct="0"/>
              <a:r>
                <a:rPr lang="ko-KR" altLang="en-US" sz="1050" dirty="0" smtClean="0">
                  <a:solidFill>
                    <a:schemeClr val="bg1"/>
                  </a:solidFill>
                  <a:latin typeface="+mj-lt"/>
                </a:rPr>
                <a:t>♦  실용성 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(20</a:t>
              </a:r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점</a:t>
              </a:r>
              <a:r>
                <a:rPr lang="en-US" altLang="ko-KR" sz="1050" dirty="0" smtClean="0">
                  <a:solidFill>
                    <a:schemeClr val="bg1"/>
                  </a:solidFill>
                  <a:latin typeface="+mj-lt"/>
                </a:rPr>
                <a:t>)</a:t>
              </a:r>
            </a:p>
            <a:p>
              <a:pPr algn="just" eaLnBrk="0" hangingPunct="0"/>
              <a:r>
                <a:rPr lang="ko-KR" altLang="en-US" sz="1050" dirty="0" smtClean="0">
                  <a:solidFill>
                    <a:schemeClr val="bg1"/>
                  </a:solidFill>
                  <a:latin typeface="+mj-lt"/>
                </a:rPr>
                <a:t>♦  </a:t>
              </a:r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창의성 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(20</a:t>
              </a:r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점</a:t>
              </a:r>
              <a:r>
                <a:rPr lang="en-US" altLang="ko-KR" sz="1050" dirty="0" smtClean="0">
                  <a:solidFill>
                    <a:schemeClr val="bg1"/>
                  </a:solidFill>
                  <a:latin typeface="+mj-lt"/>
                </a:rPr>
                <a:t>)</a:t>
              </a:r>
            </a:p>
            <a:p>
              <a:pPr algn="just" eaLnBrk="0" hangingPunct="0"/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♦ </a:t>
              </a:r>
              <a:r>
                <a:rPr lang="ko-KR" altLang="en-US" sz="1050" dirty="0" smtClean="0">
                  <a:solidFill>
                    <a:schemeClr val="bg1"/>
                  </a:solidFill>
                  <a:latin typeface="+mj-lt"/>
                </a:rPr>
                <a:t> 통합디자인 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(20</a:t>
              </a:r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점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)</a:t>
              </a:r>
            </a:p>
            <a:p>
              <a:pPr algn="just" eaLnBrk="0" hangingPunct="0"/>
              <a:r>
                <a:rPr lang="ko-KR" altLang="en-US" sz="1050" dirty="0" smtClean="0">
                  <a:solidFill>
                    <a:schemeClr val="bg1"/>
                  </a:solidFill>
                  <a:latin typeface="+mj-lt"/>
                </a:rPr>
                <a:t>♦  </a:t>
              </a:r>
              <a:r>
                <a:rPr lang="ko-KR" altLang="en-US" sz="1050" dirty="0" err="1">
                  <a:solidFill>
                    <a:schemeClr val="bg1"/>
                  </a:solidFill>
                  <a:latin typeface="+mj-lt"/>
                </a:rPr>
                <a:t>표현성</a:t>
              </a:r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(20</a:t>
              </a:r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점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)</a:t>
              </a:r>
            </a:p>
            <a:p>
              <a:pPr algn="just" eaLnBrk="0" hangingPunct="0"/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♦ </a:t>
              </a:r>
              <a:r>
                <a:rPr lang="ko-KR" altLang="en-US" sz="1050" dirty="0" smtClean="0">
                  <a:solidFill>
                    <a:schemeClr val="bg1"/>
                  </a:solidFill>
                  <a:latin typeface="+mj-lt"/>
                </a:rPr>
                <a:t> 경제성 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/ </a:t>
              </a:r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시장성 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(20</a:t>
              </a:r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점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) </a:t>
              </a: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4289157" y="5187766"/>
              <a:ext cx="1701547" cy="222444"/>
            </a:xfrm>
            <a:prstGeom prst="rect">
              <a:avLst/>
            </a:prstGeom>
            <a:solidFill>
              <a:schemeClr val="tx1">
                <a:alpha val="49000"/>
              </a:schemeClr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latin typeface="삼성 고딕체" pitchFamily="18" charset="-127"/>
                <a:ea typeface="삼성 고딕체" pitchFamily="18" charset="-127"/>
              </a:endParaRPr>
            </a:p>
          </p:txBody>
        </p:sp>
        <p:sp>
          <p:nvSpPr>
            <p:cNvPr id="36" name="Rectangle 25"/>
            <p:cNvSpPr>
              <a:spLocks noChangeArrowheads="1"/>
            </p:cNvSpPr>
            <p:nvPr/>
          </p:nvSpPr>
          <p:spPr bwMode="auto">
            <a:xfrm>
              <a:off x="4310428" y="5120903"/>
              <a:ext cx="1595200" cy="1096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ko-KR" altLang="en-US" sz="1050" b="1" dirty="0" err="1" smtClean="0">
                  <a:solidFill>
                    <a:schemeClr val="bg1"/>
                  </a:solidFill>
                  <a:latin typeface="+mj-lt"/>
                </a:rPr>
                <a:t>키즈디자인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+mj-lt"/>
                </a:rPr>
                <a:t>[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+mj-lt"/>
                </a:rPr>
                <a:t>특별부문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+mj-lt"/>
                </a:rPr>
                <a:t>]</a:t>
              </a:r>
            </a:p>
            <a:p>
              <a:pPr algn="just" eaLnBrk="0" hangingPunct="0"/>
              <a:endParaRPr lang="en-US" altLang="ko-KR" sz="1050" dirty="0">
                <a:solidFill>
                  <a:schemeClr val="bg1"/>
                </a:solidFill>
                <a:latin typeface="+mj-lt"/>
              </a:endParaRPr>
            </a:p>
            <a:p>
              <a:pPr algn="just" eaLnBrk="0" hangingPunct="0"/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♦  목적성 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(20</a:t>
              </a:r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점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)</a:t>
              </a:r>
              <a:endParaRPr lang="en-US" altLang="ko-KR" sz="1050" dirty="0" smtClean="0">
                <a:solidFill>
                  <a:schemeClr val="bg1"/>
                </a:solidFill>
                <a:latin typeface="+mj-lt"/>
              </a:endParaRPr>
            </a:p>
            <a:p>
              <a:pPr algn="just" eaLnBrk="0" hangingPunct="0"/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♦  </a:t>
              </a:r>
              <a:r>
                <a:rPr lang="ko-KR" altLang="en-US" sz="1050" dirty="0" err="1">
                  <a:solidFill>
                    <a:schemeClr val="bg1"/>
                  </a:solidFill>
                  <a:latin typeface="+mj-lt"/>
                </a:rPr>
                <a:t>과정성</a:t>
              </a:r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/ </a:t>
              </a:r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생산성 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(20</a:t>
              </a:r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점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) </a:t>
              </a:r>
              <a:endParaRPr lang="ko-KR" altLang="en-US" sz="1050" dirty="0">
                <a:solidFill>
                  <a:schemeClr val="bg1"/>
                </a:solidFill>
                <a:latin typeface="+mj-lt"/>
              </a:endParaRPr>
            </a:p>
            <a:p>
              <a:pPr algn="just" eaLnBrk="0" hangingPunct="0"/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♦  </a:t>
              </a:r>
              <a:r>
                <a:rPr lang="ko-KR" altLang="en-US" sz="1050" dirty="0" err="1">
                  <a:solidFill>
                    <a:schemeClr val="bg1"/>
                  </a:solidFill>
                  <a:latin typeface="+mj-lt"/>
                </a:rPr>
                <a:t>가치성</a:t>
              </a:r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/ </a:t>
              </a:r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경제성 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(20</a:t>
              </a:r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점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) </a:t>
              </a:r>
              <a:endParaRPr lang="ko-KR" altLang="en-US" sz="1050" dirty="0">
                <a:solidFill>
                  <a:schemeClr val="bg1"/>
                </a:solidFill>
                <a:latin typeface="+mj-lt"/>
              </a:endParaRPr>
            </a:p>
            <a:p>
              <a:pPr algn="just" eaLnBrk="0" hangingPunct="0"/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♦  형태성 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/ </a:t>
              </a:r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안전성 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(20</a:t>
              </a:r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점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) </a:t>
              </a:r>
              <a:endParaRPr lang="ko-KR" altLang="en-US" sz="1050" dirty="0">
                <a:solidFill>
                  <a:schemeClr val="bg1"/>
                </a:solidFill>
                <a:latin typeface="+mj-lt"/>
              </a:endParaRPr>
            </a:p>
            <a:p>
              <a:pPr algn="just" eaLnBrk="0" hangingPunct="0"/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♦  </a:t>
              </a:r>
              <a:r>
                <a:rPr lang="ko-KR" altLang="en-US" sz="1050" dirty="0" err="1">
                  <a:solidFill>
                    <a:schemeClr val="bg1"/>
                  </a:solidFill>
                  <a:latin typeface="+mj-lt"/>
                </a:rPr>
                <a:t>효과성</a:t>
              </a:r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/ </a:t>
              </a:r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차별성 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(20</a:t>
              </a:r>
              <a:r>
                <a:rPr lang="ko-KR" altLang="en-US" sz="1050" dirty="0">
                  <a:solidFill>
                    <a:schemeClr val="bg1"/>
                  </a:solidFill>
                  <a:latin typeface="+mj-lt"/>
                </a:rPr>
                <a:t>점</a:t>
              </a:r>
              <a:r>
                <a:rPr lang="en-US" altLang="ko-KR" sz="1050" dirty="0">
                  <a:solidFill>
                    <a:schemeClr val="bg1"/>
                  </a:solidFill>
                  <a:latin typeface="+mj-lt"/>
                </a:rPr>
                <a:t>) </a:t>
              </a:r>
            </a:p>
          </p:txBody>
        </p:sp>
      </p:grpSp>
      <p:pic>
        <p:nvPicPr>
          <p:cNvPr id="1027" name="Picture 3" descr="C:\Users\Mos\Desktop\심사위원 사진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44824"/>
            <a:ext cx="2405795" cy="173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os\Desktop\심사위원 사진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12" y="1844824"/>
            <a:ext cx="2437236" cy="173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988" y="1853208"/>
            <a:ext cx="2438428" cy="17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타원 37"/>
          <p:cNvSpPr/>
          <p:nvPr/>
        </p:nvSpPr>
        <p:spPr>
          <a:xfrm>
            <a:off x="8288136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/>
          <p:cNvSpPr/>
          <p:nvPr/>
        </p:nvSpPr>
        <p:spPr>
          <a:xfrm>
            <a:off x="8532440" y="404664"/>
            <a:ext cx="200370" cy="18033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711004" y="179348"/>
            <a:ext cx="62372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14388"/>
            <a:r>
              <a:rPr lang="en-US" altLang="ko-KR" dirty="0">
                <a:solidFill>
                  <a:srgbClr val="3E632B"/>
                </a:solidFill>
              </a:rPr>
              <a:t> </a:t>
            </a:r>
            <a:r>
              <a:rPr lang="en-US" altLang="ko-KR" b="1" dirty="0" smtClean="0">
                <a:solidFill>
                  <a:srgbClr val="3E632B"/>
                </a:solidFill>
              </a:rPr>
              <a:t>2012</a:t>
            </a:r>
            <a:r>
              <a:rPr lang="ko-KR" altLang="en-US" b="1" dirty="0">
                <a:solidFill>
                  <a:srgbClr val="3E632B"/>
                </a:solidFill>
              </a:rPr>
              <a:t> </a:t>
            </a:r>
            <a:r>
              <a:rPr lang="ko-KR" altLang="en-US" b="1" dirty="0" smtClean="0">
                <a:solidFill>
                  <a:srgbClr val="3E632B"/>
                </a:solidFill>
              </a:rPr>
              <a:t>우수디자인</a:t>
            </a:r>
            <a:r>
              <a:rPr lang="en-US" altLang="ko-KR" b="1" dirty="0" smtClean="0">
                <a:solidFill>
                  <a:srgbClr val="3E632B"/>
                </a:solidFill>
              </a:rPr>
              <a:t>(GD)</a:t>
            </a:r>
            <a:r>
              <a:rPr lang="ko-KR" altLang="en-US" b="1" dirty="0" smtClean="0">
                <a:solidFill>
                  <a:srgbClr val="3E632B"/>
                </a:solidFill>
              </a:rPr>
              <a:t> 상품선정</a:t>
            </a:r>
            <a:endParaRPr lang="ko-KR" altLang="en-US" b="1" dirty="0">
              <a:solidFill>
                <a:srgbClr val="3E63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99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직사각형 32"/>
          <p:cNvSpPr/>
          <p:nvPr/>
        </p:nvSpPr>
        <p:spPr>
          <a:xfrm>
            <a:off x="0" y="692696"/>
            <a:ext cx="9144000" cy="6165304"/>
          </a:xfrm>
          <a:prstGeom prst="rect">
            <a:avLst/>
          </a:prstGeom>
          <a:gradFill flip="none" rotWithShape="1">
            <a:gsLst>
              <a:gs pos="2500">
                <a:srgbClr val="121A0C">
                  <a:lumMod val="72000"/>
                </a:srgbClr>
              </a:gs>
              <a:gs pos="100000">
                <a:srgbClr val="0C1208"/>
              </a:gs>
              <a:gs pos="66000">
                <a:srgbClr val="1825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33315" y="2257127"/>
            <a:ext cx="38164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14388"/>
            <a:r>
              <a:rPr lang="ko-KR" altLang="en-US" sz="1600" dirty="0">
                <a:solidFill>
                  <a:schemeClr val="bg1"/>
                </a:solidFill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</a:rPr>
              <a:t>일 </a:t>
            </a:r>
            <a:r>
              <a:rPr lang="ko-KR" altLang="en-US" sz="1600" dirty="0">
                <a:solidFill>
                  <a:schemeClr val="bg1"/>
                </a:solidFill>
              </a:rPr>
              <a:t>자 </a:t>
            </a:r>
            <a:r>
              <a:rPr lang="en-US" altLang="ko-KR" sz="1600" dirty="0">
                <a:solidFill>
                  <a:schemeClr val="bg1"/>
                </a:solidFill>
              </a:rPr>
              <a:t>: </a:t>
            </a:r>
            <a:r>
              <a:rPr lang="en-US" altLang="ko-KR" sz="1600" dirty="0" smtClean="0">
                <a:solidFill>
                  <a:schemeClr val="bg1"/>
                </a:solidFill>
              </a:rPr>
              <a:t>2012</a:t>
            </a:r>
            <a:r>
              <a:rPr lang="ko-KR" altLang="en-US" sz="1600" dirty="0" smtClean="0">
                <a:solidFill>
                  <a:schemeClr val="bg1"/>
                </a:solidFill>
              </a:rPr>
              <a:t>년</a:t>
            </a:r>
            <a:r>
              <a:rPr lang="en-US" altLang="ko-KR" sz="1600" dirty="0" smtClean="0">
                <a:solidFill>
                  <a:schemeClr val="bg1"/>
                </a:solidFill>
              </a:rPr>
              <a:t> 10</a:t>
            </a:r>
            <a:r>
              <a:rPr lang="ko-KR" altLang="en-US" sz="1600" dirty="0" smtClean="0">
                <a:solidFill>
                  <a:schemeClr val="bg1"/>
                </a:solidFill>
              </a:rPr>
              <a:t>월 예정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278880" y="3284984"/>
            <a:ext cx="3349625" cy="41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600" b="0" dirty="0">
                <a:solidFill>
                  <a:schemeClr val="bg1"/>
                </a:solidFill>
              </a:rPr>
              <a:t>대통령상 </a:t>
            </a:r>
            <a:r>
              <a:rPr lang="en-US" altLang="ko-KR" sz="1600" b="0" dirty="0">
                <a:solidFill>
                  <a:schemeClr val="bg1"/>
                </a:solidFill>
              </a:rPr>
              <a:t>: 1</a:t>
            </a:r>
            <a:r>
              <a:rPr lang="ko-KR" altLang="en-US" sz="1600" b="0" dirty="0">
                <a:solidFill>
                  <a:schemeClr val="bg1"/>
                </a:solidFill>
              </a:rPr>
              <a:t>점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633315" y="2564904"/>
            <a:ext cx="23042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14388"/>
            <a:r>
              <a:rPr lang="ko-KR" altLang="en-US" sz="1600" dirty="0" smtClean="0">
                <a:solidFill>
                  <a:schemeClr val="bg1"/>
                </a:solidFill>
              </a:rPr>
              <a:t> 장 </a:t>
            </a:r>
            <a:r>
              <a:rPr lang="ko-KR" altLang="en-US" sz="1600" dirty="0">
                <a:solidFill>
                  <a:schemeClr val="bg1"/>
                </a:solidFill>
              </a:rPr>
              <a:t>소 </a:t>
            </a:r>
            <a:r>
              <a:rPr lang="en-US" altLang="ko-KR" sz="1600" dirty="0">
                <a:solidFill>
                  <a:schemeClr val="bg1"/>
                </a:solidFill>
              </a:rPr>
              <a:t>: </a:t>
            </a:r>
            <a:r>
              <a:rPr lang="ko-KR" altLang="en-US" sz="1600" dirty="0">
                <a:solidFill>
                  <a:schemeClr val="bg1"/>
                </a:solidFill>
              </a:rPr>
              <a:t>별도공지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633315" y="2890102"/>
            <a:ext cx="33123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14388"/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</a:rPr>
              <a:t>내 </a:t>
            </a:r>
            <a:r>
              <a:rPr lang="ko-KR" altLang="en-US" sz="1600" dirty="0">
                <a:solidFill>
                  <a:schemeClr val="bg1"/>
                </a:solidFill>
              </a:rPr>
              <a:t>용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278880" y="3664204"/>
            <a:ext cx="3026842" cy="41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600" b="0" dirty="0">
                <a:solidFill>
                  <a:schemeClr val="bg1"/>
                </a:solidFill>
              </a:rPr>
              <a:t>국무총리상 </a:t>
            </a:r>
            <a:r>
              <a:rPr lang="en-US" altLang="ko-KR" sz="1600" b="0" dirty="0">
                <a:solidFill>
                  <a:schemeClr val="bg1"/>
                </a:solidFill>
              </a:rPr>
              <a:t>: 2</a:t>
            </a:r>
            <a:r>
              <a:rPr lang="ko-KR" altLang="en-US" sz="1600" b="0" dirty="0">
                <a:solidFill>
                  <a:schemeClr val="bg1"/>
                </a:solidFill>
              </a:rPr>
              <a:t>점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257126" y="4032504"/>
            <a:ext cx="3026842" cy="37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600" b="0" dirty="0">
                <a:solidFill>
                  <a:schemeClr val="bg1"/>
                </a:solidFill>
              </a:rPr>
              <a:t>대상 </a:t>
            </a:r>
            <a:r>
              <a:rPr lang="en-US" altLang="ko-KR" sz="1400" b="0" dirty="0">
                <a:solidFill>
                  <a:schemeClr val="bg1"/>
                </a:solidFill>
              </a:rPr>
              <a:t>(</a:t>
            </a:r>
            <a:r>
              <a:rPr lang="ko-KR" altLang="en-US" sz="1400" b="0" dirty="0">
                <a:solidFill>
                  <a:schemeClr val="bg1"/>
                </a:solidFill>
              </a:rPr>
              <a:t>지식경제부장관상</a:t>
            </a:r>
            <a:r>
              <a:rPr lang="en-US" altLang="ko-KR" sz="1400" b="0" dirty="0">
                <a:solidFill>
                  <a:schemeClr val="bg1"/>
                </a:solidFill>
              </a:rPr>
              <a:t>)</a:t>
            </a:r>
            <a:r>
              <a:rPr lang="en-US" altLang="ko-KR" sz="1600" b="0" dirty="0">
                <a:solidFill>
                  <a:schemeClr val="bg1"/>
                </a:solidFill>
              </a:rPr>
              <a:t> : </a:t>
            </a:r>
            <a:r>
              <a:rPr lang="en-US" altLang="ko-KR" sz="1600" b="0" dirty="0" smtClean="0">
                <a:solidFill>
                  <a:schemeClr val="bg1"/>
                </a:solidFill>
              </a:rPr>
              <a:t>9</a:t>
            </a:r>
            <a:r>
              <a:rPr lang="ko-KR" altLang="en-US" sz="1600" b="0" dirty="0" smtClean="0">
                <a:solidFill>
                  <a:schemeClr val="bg1"/>
                </a:solidFill>
              </a:rPr>
              <a:t>점 </a:t>
            </a:r>
            <a:endParaRPr lang="ko-KR" altLang="en-US" sz="1600" b="0" dirty="0">
              <a:solidFill>
                <a:schemeClr val="bg1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257126" y="4712774"/>
            <a:ext cx="3026842" cy="37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600" b="0" dirty="0">
                <a:solidFill>
                  <a:schemeClr val="bg1"/>
                </a:solidFill>
              </a:rPr>
              <a:t>최우수상 </a:t>
            </a:r>
            <a:r>
              <a:rPr lang="en-US" altLang="ko-KR" sz="1400" b="0" dirty="0">
                <a:solidFill>
                  <a:schemeClr val="bg1"/>
                </a:solidFill>
              </a:rPr>
              <a:t>(</a:t>
            </a:r>
            <a:r>
              <a:rPr lang="ko-KR" altLang="en-US" sz="1400" b="0" dirty="0">
                <a:solidFill>
                  <a:schemeClr val="bg1"/>
                </a:solidFill>
              </a:rPr>
              <a:t>조달청장상</a:t>
            </a:r>
            <a:r>
              <a:rPr lang="en-US" altLang="ko-KR" sz="1400" b="0" dirty="0">
                <a:solidFill>
                  <a:schemeClr val="bg1"/>
                </a:solidFill>
              </a:rPr>
              <a:t>)</a:t>
            </a:r>
            <a:r>
              <a:rPr lang="en-US" altLang="ko-KR" sz="1600" b="0" dirty="0">
                <a:solidFill>
                  <a:schemeClr val="bg1"/>
                </a:solidFill>
              </a:rPr>
              <a:t> : 15</a:t>
            </a:r>
            <a:r>
              <a:rPr lang="ko-KR" altLang="en-US" sz="1600" b="0" dirty="0">
                <a:solidFill>
                  <a:schemeClr val="bg1"/>
                </a:solidFill>
              </a:rPr>
              <a:t>점 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257126" y="5013176"/>
            <a:ext cx="385494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600" b="0" dirty="0">
                <a:solidFill>
                  <a:schemeClr val="bg1"/>
                </a:solidFill>
              </a:rPr>
              <a:t>우수상</a:t>
            </a:r>
            <a:r>
              <a:rPr lang="ko-KR" altLang="en-US" sz="2000" b="0" dirty="0">
                <a:solidFill>
                  <a:schemeClr val="bg1"/>
                </a:solidFill>
              </a:rPr>
              <a:t> </a:t>
            </a:r>
            <a:r>
              <a:rPr lang="en-US" altLang="ko-KR" sz="1400" b="0" dirty="0">
                <a:solidFill>
                  <a:schemeClr val="bg1"/>
                </a:solidFill>
              </a:rPr>
              <a:t>(</a:t>
            </a:r>
            <a:r>
              <a:rPr lang="ko-KR" altLang="en-US" sz="1400" b="0" dirty="0">
                <a:solidFill>
                  <a:schemeClr val="bg1"/>
                </a:solidFill>
              </a:rPr>
              <a:t>한국디자인진흥원장상</a:t>
            </a:r>
            <a:r>
              <a:rPr lang="en-US" altLang="ko-KR" sz="1400" b="0" dirty="0">
                <a:solidFill>
                  <a:schemeClr val="bg1"/>
                </a:solidFill>
              </a:rPr>
              <a:t>) </a:t>
            </a:r>
            <a:r>
              <a:rPr lang="en-US" altLang="ko-KR" sz="1600" b="0" dirty="0">
                <a:solidFill>
                  <a:schemeClr val="bg1"/>
                </a:solidFill>
              </a:rPr>
              <a:t>: </a:t>
            </a:r>
            <a:r>
              <a:rPr lang="en-US" altLang="ko-KR" sz="1600" b="0" dirty="0" smtClean="0">
                <a:solidFill>
                  <a:schemeClr val="bg1"/>
                </a:solidFill>
              </a:rPr>
              <a:t>26</a:t>
            </a:r>
            <a:r>
              <a:rPr lang="ko-KR" altLang="en-US" sz="1600" b="0" dirty="0" smtClean="0">
                <a:solidFill>
                  <a:schemeClr val="bg1"/>
                </a:solidFill>
              </a:rPr>
              <a:t>점 </a:t>
            </a:r>
            <a:r>
              <a:rPr lang="ko-KR" altLang="en-US" sz="1600" b="0" dirty="0">
                <a:solidFill>
                  <a:schemeClr val="bg1"/>
                </a:solidFill>
              </a:rPr>
              <a:t>내외 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257126" y="4380174"/>
            <a:ext cx="3602906" cy="41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600" b="0" dirty="0" smtClean="0">
                <a:solidFill>
                  <a:schemeClr val="bg1"/>
                </a:solidFill>
              </a:rPr>
              <a:t>최우수상 </a:t>
            </a:r>
            <a:r>
              <a:rPr lang="en-US" altLang="ko-KR" sz="1400" b="0" dirty="0" smtClean="0">
                <a:solidFill>
                  <a:schemeClr val="bg1"/>
                </a:solidFill>
              </a:rPr>
              <a:t>(</a:t>
            </a:r>
            <a:r>
              <a:rPr lang="ko-KR" altLang="en-US" sz="1400" b="0" dirty="0" smtClean="0">
                <a:solidFill>
                  <a:schemeClr val="bg1"/>
                </a:solidFill>
              </a:rPr>
              <a:t>중소기업청장</a:t>
            </a:r>
            <a:r>
              <a:rPr lang="en-US" altLang="ko-KR" sz="1400" b="0" dirty="0" smtClean="0">
                <a:solidFill>
                  <a:schemeClr val="bg1"/>
                </a:solidFill>
              </a:rPr>
              <a:t>)</a:t>
            </a:r>
            <a:r>
              <a:rPr lang="en-US" altLang="ko-KR" sz="1600" b="0" dirty="0" smtClean="0">
                <a:solidFill>
                  <a:schemeClr val="bg1"/>
                </a:solidFill>
              </a:rPr>
              <a:t> </a:t>
            </a:r>
            <a:r>
              <a:rPr lang="en-US" altLang="ko-KR" sz="1600" b="0" dirty="0">
                <a:solidFill>
                  <a:schemeClr val="bg1"/>
                </a:solidFill>
              </a:rPr>
              <a:t>: </a:t>
            </a:r>
            <a:r>
              <a:rPr lang="en-US" altLang="ko-KR" sz="1600" b="0" dirty="0" smtClean="0">
                <a:solidFill>
                  <a:schemeClr val="bg1"/>
                </a:solidFill>
              </a:rPr>
              <a:t>6</a:t>
            </a:r>
            <a:r>
              <a:rPr lang="ko-KR" altLang="en-US" sz="1600" b="0" dirty="0" smtClean="0">
                <a:solidFill>
                  <a:schemeClr val="bg1"/>
                </a:solidFill>
              </a:rPr>
              <a:t>점 </a:t>
            </a:r>
            <a:r>
              <a:rPr lang="en-US" altLang="ko-KR" sz="1600" b="0" dirty="0" smtClean="0">
                <a:solidFill>
                  <a:schemeClr val="bg1"/>
                </a:solidFill>
              </a:rPr>
              <a:t>&lt;</a:t>
            </a:r>
            <a:r>
              <a:rPr lang="ko-KR" altLang="en-US" sz="1600" b="0" dirty="0" smtClean="0">
                <a:solidFill>
                  <a:schemeClr val="bg1"/>
                </a:solidFill>
              </a:rPr>
              <a:t>신설</a:t>
            </a:r>
            <a:r>
              <a:rPr lang="en-US" altLang="ko-KR" sz="1600" b="0" dirty="0" smtClean="0">
                <a:solidFill>
                  <a:schemeClr val="bg1"/>
                </a:solidFill>
              </a:rPr>
              <a:t>&gt;</a:t>
            </a:r>
            <a:r>
              <a:rPr lang="ko-KR" altLang="en-US" sz="1600" b="0" dirty="0" smtClean="0">
                <a:solidFill>
                  <a:schemeClr val="bg1"/>
                </a:solidFill>
              </a:rPr>
              <a:t> </a:t>
            </a:r>
            <a:endParaRPr lang="ko-KR" altLang="en-US" sz="1600" b="0" dirty="0">
              <a:solidFill>
                <a:schemeClr val="bg1"/>
              </a:solidFill>
            </a:endParaRPr>
          </a:p>
        </p:txBody>
      </p:sp>
      <p:cxnSp>
        <p:nvCxnSpPr>
          <p:cNvPr id="22" name="직선 연결선 21"/>
          <p:cNvCxnSpPr/>
          <p:nvPr/>
        </p:nvCxnSpPr>
        <p:spPr>
          <a:xfrm flipH="1" flipV="1">
            <a:off x="1187623" y="3725166"/>
            <a:ext cx="1" cy="214314"/>
          </a:xfrm>
          <a:prstGeom prst="line">
            <a:avLst/>
          </a:prstGeom>
          <a:ln w="698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 flipH="1" flipV="1">
            <a:off x="1187624" y="4077072"/>
            <a:ext cx="1" cy="214314"/>
          </a:xfrm>
          <a:prstGeom prst="line">
            <a:avLst/>
          </a:prstGeom>
          <a:ln w="698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 flipH="1" flipV="1">
            <a:off x="1187624" y="4446956"/>
            <a:ext cx="1" cy="214314"/>
          </a:xfrm>
          <a:prstGeom prst="line">
            <a:avLst/>
          </a:prstGeom>
          <a:ln w="698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 flipV="1">
            <a:off x="1187624" y="4805286"/>
            <a:ext cx="1" cy="214314"/>
          </a:xfrm>
          <a:prstGeom prst="line">
            <a:avLst/>
          </a:prstGeom>
          <a:ln w="698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 flipH="1" flipV="1">
            <a:off x="1187624" y="5165326"/>
            <a:ext cx="1" cy="214314"/>
          </a:xfrm>
          <a:prstGeom prst="line">
            <a:avLst/>
          </a:prstGeom>
          <a:ln w="698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 flipH="1" flipV="1">
            <a:off x="1187624" y="3365126"/>
            <a:ext cx="1" cy="214314"/>
          </a:xfrm>
          <a:prstGeom prst="line">
            <a:avLst/>
          </a:prstGeom>
          <a:ln w="698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타원 19"/>
          <p:cNvSpPr/>
          <p:nvPr/>
        </p:nvSpPr>
        <p:spPr>
          <a:xfrm>
            <a:off x="7812360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8052804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/>
          <p:cNvSpPr/>
          <p:nvPr/>
        </p:nvSpPr>
        <p:spPr>
          <a:xfrm>
            <a:off x="8283230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/>
          <p:cNvSpPr/>
          <p:nvPr/>
        </p:nvSpPr>
        <p:spPr>
          <a:xfrm>
            <a:off x="8764118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2" name="Picture 3" descr="C:\Users\Mos\Desktop\g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7772"/>
            <a:ext cx="603500" cy="50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모서리가 둥근 직사각형 35"/>
          <p:cNvSpPr/>
          <p:nvPr/>
        </p:nvSpPr>
        <p:spPr>
          <a:xfrm>
            <a:off x="539552" y="2060848"/>
            <a:ext cx="4680520" cy="3600400"/>
          </a:xfrm>
          <a:prstGeom prst="round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altLang="ko-KR" sz="1050" b="0" dirty="0" smtClean="0"/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1835671" y="5805264"/>
            <a:ext cx="64087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14388"/>
            <a:r>
              <a:rPr lang="ko-KR" altLang="en-US" sz="1400" dirty="0">
                <a:solidFill>
                  <a:schemeClr val="bg1"/>
                </a:solidFill>
              </a:rPr>
              <a:t> </a:t>
            </a:r>
            <a:r>
              <a:rPr lang="ko-KR" altLang="en-US" sz="1600" dirty="0">
                <a:solidFill>
                  <a:schemeClr val="bg1"/>
                </a:solidFill>
              </a:rPr>
              <a:t>♦ </a:t>
            </a:r>
            <a:r>
              <a:rPr lang="ko-KR" altLang="en-US" sz="1600" dirty="0" smtClean="0">
                <a:solidFill>
                  <a:schemeClr val="bg1"/>
                </a:solidFill>
              </a:rPr>
              <a:t>상기 시상내용 및 수량은 사정에 따라 변경 될 수 있습니다</a:t>
            </a:r>
            <a:r>
              <a:rPr lang="en-US" altLang="ko-KR" sz="1600" dirty="0" smtClean="0">
                <a:solidFill>
                  <a:schemeClr val="bg1"/>
                </a:solidFill>
              </a:rPr>
              <a:t>.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8532440" y="404664"/>
            <a:ext cx="200370" cy="18033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711004" y="179348"/>
            <a:ext cx="62372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14388"/>
            <a:r>
              <a:rPr lang="en-US" altLang="ko-KR" dirty="0">
                <a:solidFill>
                  <a:srgbClr val="3E632B"/>
                </a:solidFill>
              </a:rPr>
              <a:t> </a:t>
            </a:r>
            <a:r>
              <a:rPr lang="en-US" altLang="ko-KR" b="1" dirty="0" smtClean="0">
                <a:solidFill>
                  <a:srgbClr val="3E632B"/>
                </a:solidFill>
              </a:rPr>
              <a:t>2012</a:t>
            </a:r>
            <a:r>
              <a:rPr lang="ko-KR" altLang="en-US" b="1" dirty="0">
                <a:solidFill>
                  <a:srgbClr val="3E632B"/>
                </a:solidFill>
              </a:rPr>
              <a:t> </a:t>
            </a:r>
            <a:r>
              <a:rPr lang="ko-KR" altLang="en-US" b="1" dirty="0" smtClean="0">
                <a:solidFill>
                  <a:srgbClr val="3E632B"/>
                </a:solidFill>
              </a:rPr>
              <a:t>우수디자인</a:t>
            </a:r>
            <a:r>
              <a:rPr lang="en-US" altLang="ko-KR" b="1" dirty="0" smtClean="0">
                <a:solidFill>
                  <a:srgbClr val="3E632B"/>
                </a:solidFill>
              </a:rPr>
              <a:t>(GD)</a:t>
            </a:r>
            <a:r>
              <a:rPr lang="ko-KR" altLang="en-US" b="1" dirty="0" smtClean="0">
                <a:solidFill>
                  <a:srgbClr val="3E632B"/>
                </a:solidFill>
              </a:rPr>
              <a:t> 상품선정</a:t>
            </a:r>
            <a:endParaRPr lang="ko-KR" altLang="en-US" b="1" dirty="0">
              <a:solidFill>
                <a:srgbClr val="3E632B"/>
              </a:solidFill>
            </a:endParaRPr>
          </a:p>
        </p:txBody>
      </p:sp>
      <p:pic>
        <p:nvPicPr>
          <p:cNvPr id="4100" name="Picture 4" descr="C:\Users\Mos\Desktop\그림1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008" y="2060848"/>
            <a:ext cx="2826944" cy="3643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6388990" y="1196752"/>
            <a:ext cx="2287466" cy="2923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1300" b="1" dirty="0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FFFF00"/>
                </a:solidFill>
              </a:rPr>
              <a:t>시</a:t>
            </a:r>
            <a:r>
              <a:rPr lang="ko-KR" altLang="en-US" sz="1300" b="1" dirty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FFFF00"/>
                </a:solidFill>
              </a:rPr>
              <a:t>상</a:t>
            </a:r>
          </a:p>
        </p:txBody>
      </p:sp>
      <p:cxnSp>
        <p:nvCxnSpPr>
          <p:cNvPr id="6" name="직선 연결선 5"/>
          <p:cNvCxnSpPr/>
          <p:nvPr/>
        </p:nvCxnSpPr>
        <p:spPr>
          <a:xfrm flipV="1">
            <a:off x="6316982" y="1196752"/>
            <a:ext cx="0" cy="292388"/>
          </a:xfrm>
          <a:prstGeom prst="line">
            <a:avLst/>
          </a:prstGeom>
          <a:ln w="698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03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6372200" y="1408420"/>
            <a:ext cx="2287466" cy="2923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1300" b="1" dirty="0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FFFF00"/>
                </a:solidFill>
              </a:rPr>
              <a:t>진행일정</a:t>
            </a:r>
            <a:endParaRPr lang="ko-KR" altLang="en-US" sz="1300" b="1" dirty="0">
              <a:ln>
                <a:solidFill>
                  <a:schemeClr val="bg1">
                    <a:alpha val="2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cxnSp>
        <p:nvCxnSpPr>
          <p:cNvPr id="13" name="직선 연결선 12"/>
          <p:cNvCxnSpPr/>
          <p:nvPr/>
        </p:nvCxnSpPr>
        <p:spPr>
          <a:xfrm flipV="1">
            <a:off x="6300192" y="1408420"/>
            <a:ext cx="0" cy="292388"/>
          </a:xfrm>
          <a:prstGeom prst="line">
            <a:avLst/>
          </a:prstGeom>
          <a:ln w="698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 descr="C:\Users\Mos\Desktop\g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488"/>
            <a:ext cx="441831" cy="36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711004" y="179348"/>
            <a:ext cx="62372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14388"/>
            <a:r>
              <a:rPr lang="en-US" altLang="ko-KR" dirty="0">
                <a:solidFill>
                  <a:srgbClr val="3E632B"/>
                </a:solidFill>
              </a:rPr>
              <a:t> </a:t>
            </a:r>
            <a:r>
              <a:rPr lang="en-US" altLang="ko-KR" b="1" dirty="0" smtClean="0">
                <a:solidFill>
                  <a:srgbClr val="3E632B"/>
                </a:solidFill>
              </a:rPr>
              <a:t>2012</a:t>
            </a:r>
            <a:r>
              <a:rPr lang="ko-KR" altLang="en-US" b="1" dirty="0">
                <a:solidFill>
                  <a:srgbClr val="3E632B"/>
                </a:solidFill>
              </a:rPr>
              <a:t> </a:t>
            </a:r>
            <a:r>
              <a:rPr lang="ko-KR" altLang="en-US" b="1" dirty="0" smtClean="0">
                <a:solidFill>
                  <a:srgbClr val="3E632B"/>
                </a:solidFill>
              </a:rPr>
              <a:t>우수디자인</a:t>
            </a:r>
            <a:r>
              <a:rPr lang="en-US" altLang="ko-KR" b="1" dirty="0" smtClean="0">
                <a:solidFill>
                  <a:srgbClr val="3E632B"/>
                </a:solidFill>
              </a:rPr>
              <a:t>(GD)</a:t>
            </a:r>
            <a:r>
              <a:rPr lang="ko-KR" altLang="en-US" b="1" dirty="0" smtClean="0">
                <a:solidFill>
                  <a:srgbClr val="3E632B"/>
                </a:solidFill>
              </a:rPr>
              <a:t> 상품선정</a:t>
            </a:r>
            <a:endParaRPr lang="ko-KR" altLang="en-US" b="1" dirty="0">
              <a:solidFill>
                <a:srgbClr val="3E632B"/>
              </a:solidFill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780890"/>
              </p:ext>
            </p:extLst>
          </p:nvPr>
        </p:nvGraphicFramePr>
        <p:xfrm>
          <a:off x="953745" y="2060848"/>
          <a:ext cx="7578695" cy="374441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88346"/>
                <a:gridCol w="1374464"/>
                <a:gridCol w="3376850"/>
                <a:gridCol w="1839035"/>
              </a:tblGrid>
              <a:tr h="500453">
                <a:tc>
                  <a:txBody>
                    <a:bodyPr/>
                    <a:lstStyle/>
                    <a:p>
                      <a:pPr marL="0" marR="0" indent="-123698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ko-KR" altLang="en-US" sz="1400" b="1" kern="0" spc="-8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400" b="1" kern="0" spc="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482" marR="20482" marT="20482" marB="20482" anchor="ctr">
                    <a:solidFill>
                      <a:schemeClr val="tx1">
                        <a:lumMod val="95000"/>
                        <a:lumOff val="5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123698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ko-KR" altLang="en-US" sz="1400" b="1" kern="0" spc="-8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시간</a:t>
                      </a:r>
                      <a:endParaRPr lang="ko-KR" altLang="en-US" sz="1400" b="1" kern="0" spc="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482" marR="20482" marT="20482" marB="20482" anchor="ctr"/>
                </a:tc>
                <a:tc>
                  <a:txBody>
                    <a:bodyPr/>
                    <a:lstStyle/>
                    <a:p>
                      <a:pPr marL="0" marR="0" indent="-123698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ko-KR" altLang="en-US" sz="1400" b="1" kern="0" spc="-8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추진내용</a:t>
                      </a:r>
                      <a:endParaRPr lang="ko-KR" altLang="en-US" sz="1400" b="1" kern="0" spc="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482" marR="20482" marT="20482" marB="20482" anchor="ctr"/>
                </a:tc>
                <a:tc>
                  <a:txBody>
                    <a:bodyPr/>
                    <a:lstStyle/>
                    <a:p>
                      <a:pPr marL="0" marR="0" indent="-123698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ko-KR" altLang="en-US" sz="1400" b="1" kern="0" spc="-8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비고</a:t>
                      </a:r>
                      <a:endParaRPr lang="ko-KR" altLang="en-US" sz="1400" b="1" kern="0" spc="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482" marR="20482" marT="20482" marB="20482" anchor="ctr"/>
                </a:tc>
              </a:tr>
              <a:tr h="500453">
                <a:tc rowSpan="2">
                  <a:txBody>
                    <a:bodyPr/>
                    <a:lstStyle/>
                    <a:p>
                      <a:pPr algn="ctr" latinLnBrk="1"/>
                      <a:endParaRPr lang="en-US" altLang="ko-KR" sz="500" b="1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endParaRPr lang="en-US" altLang="ko-KR" sz="500" b="1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endParaRPr lang="en-US" altLang="ko-KR" sz="500" b="1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endParaRPr lang="en-US" altLang="ko-KR" sz="500" b="1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endParaRPr lang="en-US" altLang="ko-KR" sz="500" b="1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endParaRPr lang="en-US" altLang="ko-KR" sz="500" b="1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ea"/>
                          <a:ea typeface="+mn-ea"/>
                        </a:rPr>
                        <a:t>부</a:t>
                      </a:r>
                      <a:endParaRPr lang="en-US" altLang="ko-KR" sz="1800" b="1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104588" marR="104588" marT="52294" marB="52294">
                    <a:solidFill>
                      <a:schemeClr val="tx1">
                        <a:lumMod val="95000"/>
                        <a:lumOff val="5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123698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400" b="1" kern="0" spc="1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15:00 ~ 15:10</a:t>
                      </a:r>
                      <a:endParaRPr lang="en-US" sz="1400" b="1" kern="0" spc="100" baseline="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482" marR="20482" marT="20482" marB="20482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ko-KR" altLang="en-US" sz="1400" b="1" kern="0" spc="-8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개회 </a:t>
                      </a:r>
                      <a:r>
                        <a:rPr lang="ko-KR" altLang="en-US" sz="1400" b="1" kern="0" spc="-8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및 일정 안내 </a:t>
                      </a:r>
                      <a:endParaRPr lang="ko-KR" altLang="en-US" sz="1400" b="1" kern="0" spc="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482" marR="20482" marT="20482" marB="20482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400" b="1" kern="0" spc="-8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KIDP </a:t>
                      </a:r>
                      <a:r>
                        <a:rPr lang="en-US" sz="1400" b="1" kern="0" spc="-8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GD </a:t>
                      </a:r>
                      <a:r>
                        <a:rPr lang="ko-KR" altLang="en-US" sz="1400" b="1" kern="0" spc="-8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브랜드팀</a:t>
                      </a:r>
                      <a:endParaRPr lang="ko-KR" altLang="en-US" sz="1400" b="1" kern="0" spc="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482" marR="20482" marT="20482" marB="20482" anchor="ctr"/>
                </a:tc>
              </a:tr>
              <a:tr h="563977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123698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400" b="1" kern="0" spc="1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15:10 ~ 15:30</a:t>
                      </a:r>
                      <a:endParaRPr lang="en-US" sz="1400" b="1" kern="0" spc="100" baseline="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482" marR="20482" marT="20482" marB="20482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altLang="ko-KR" sz="1400" b="1" kern="0" spc="-8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GD</a:t>
                      </a:r>
                      <a:r>
                        <a:rPr lang="ko-KR" altLang="en-US" sz="1400" b="1" kern="0" spc="-8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선정 개요 및 </a:t>
                      </a:r>
                      <a:r>
                        <a:rPr lang="en-US" altLang="ko-KR" sz="1400" b="1" kern="0" spc="-8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2012</a:t>
                      </a:r>
                      <a:r>
                        <a:rPr lang="ko-KR" altLang="en-US" sz="1400" b="1" kern="0" spc="-8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년도 계획 안내</a:t>
                      </a:r>
                      <a:endParaRPr lang="ko-KR" altLang="en-US" sz="1400" b="1" kern="0" spc="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482" marR="20482" marT="20482" marB="20482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400" b="1" kern="0" spc="-8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KIDP </a:t>
                      </a:r>
                      <a:r>
                        <a:rPr lang="en-US" sz="1400" b="1" kern="0" spc="-8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GD </a:t>
                      </a:r>
                      <a:r>
                        <a:rPr lang="ko-KR" altLang="en-US" sz="1400" b="1" kern="0" spc="-8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브랜드팀</a:t>
                      </a:r>
                      <a:endParaRPr lang="ko-KR" altLang="en-US" sz="1400" b="1" kern="0" spc="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482" marR="20482" marT="20482" marB="20482" anchor="ctr"/>
                </a:tc>
              </a:tr>
              <a:tr h="500453">
                <a:tc rowSpan="2">
                  <a:txBody>
                    <a:bodyPr/>
                    <a:lstStyle/>
                    <a:p>
                      <a:pPr algn="ctr" latinLnBrk="1"/>
                      <a:endParaRPr lang="en-US" altLang="ko-KR" sz="500" b="1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endParaRPr lang="en-US" altLang="ko-KR" sz="500" b="1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endParaRPr lang="en-US" altLang="ko-KR" sz="500" b="1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endParaRPr lang="en-US" altLang="ko-KR" sz="500" b="1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ea"/>
                          <a:ea typeface="+mn-ea"/>
                        </a:rPr>
                        <a:t>부</a:t>
                      </a:r>
                      <a:endParaRPr lang="ko-KR" altLang="en-US" sz="1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104588" marR="104588" marT="52294" marB="52294">
                    <a:solidFill>
                      <a:schemeClr val="tx1">
                        <a:lumMod val="95000"/>
                        <a:lumOff val="5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123698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400" b="1" kern="0" spc="1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15:30 ~ 15:50</a:t>
                      </a:r>
                      <a:endParaRPr lang="en-US" sz="1400" b="1" kern="0" spc="100" baseline="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482" marR="20482" marT="20482" marB="20482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ko-KR" altLang="en-US" sz="1400" b="1" kern="0" spc="-8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성공사례 </a:t>
                      </a:r>
                      <a:r>
                        <a:rPr lang="ko-KR" altLang="en-US" sz="1400" b="1" kern="0" spc="-8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발표 </a:t>
                      </a:r>
                      <a:r>
                        <a:rPr lang="en-US" altLang="ko-KR" sz="1400" b="1" kern="0" spc="-8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(1)</a:t>
                      </a:r>
                      <a:endParaRPr lang="ko-KR" altLang="en-US" sz="1400" b="1" kern="0" spc="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482" marR="20482" marT="20482" marB="20482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ko-KR" altLang="en-US" sz="1400" b="1" kern="0" spc="-2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선정기업</a:t>
                      </a:r>
                      <a:endParaRPr lang="ko-KR" altLang="en-US" sz="1400" b="1" kern="0" spc="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482" marR="20482" marT="20482" marB="20482" anchor="ctr"/>
                </a:tc>
              </a:tr>
              <a:tr h="500453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123698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400" b="1" kern="0" spc="1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15:50 ~ 16:10</a:t>
                      </a:r>
                      <a:endParaRPr lang="en-US" sz="1400" b="1" kern="0" spc="100" baseline="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482" marR="20482" marT="20482" marB="20482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ko-KR" altLang="en-US" sz="1400" b="1" kern="0" spc="-8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성공사례 </a:t>
                      </a:r>
                      <a:r>
                        <a:rPr lang="ko-KR" altLang="en-US" sz="1400" b="1" kern="0" spc="-8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발표 </a:t>
                      </a:r>
                      <a:r>
                        <a:rPr lang="en-US" altLang="ko-KR" sz="1400" b="1" kern="0" spc="-8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(2)</a:t>
                      </a:r>
                      <a:endParaRPr lang="ko-KR" altLang="en-US" sz="1400" b="1" kern="0" spc="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482" marR="20482" marT="20482" marB="2048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kern="0" spc="-2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선정기업</a:t>
                      </a:r>
                      <a:endParaRPr lang="ko-KR" altLang="en-US" sz="1400" b="1" kern="0" spc="0" dirty="0" smtClean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482" marR="20482" marT="20482" marB="20482" anchor="ctr"/>
                </a:tc>
              </a:tr>
              <a:tr h="602766">
                <a:tc>
                  <a:txBody>
                    <a:bodyPr/>
                    <a:lstStyle/>
                    <a:p>
                      <a:pPr algn="ctr" latinLnBrk="1"/>
                      <a:endParaRPr lang="en-US" altLang="ko-KR" sz="600" b="1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ea"/>
                          <a:ea typeface="+mn-ea"/>
                        </a:rPr>
                        <a:t>부</a:t>
                      </a:r>
                      <a:endParaRPr lang="ko-KR" altLang="en-US" sz="1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104588" marR="104588" marT="52294" marB="52294">
                    <a:solidFill>
                      <a:schemeClr val="tx1">
                        <a:lumMod val="95000"/>
                        <a:lumOff val="5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123698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400" b="1" kern="0" spc="1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16:10 ~ 16:30</a:t>
                      </a:r>
                      <a:endParaRPr lang="en-US" sz="1400" b="1" kern="0" spc="100" baseline="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482" marR="20482" marT="20482" marB="20482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altLang="ko-KR" sz="1400" b="1" kern="0" spc="-8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Q&amp;A </a:t>
                      </a:r>
                      <a:r>
                        <a:rPr lang="ko-KR" altLang="en-US" sz="1400" b="1" kern="0" spc="-8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및 </a:t>
                      </a:r>
                      <a:r>
                        <a:rPr lang="en-US" altLang="ko-KR" sz="1400" b="1" kern="0" spc="-8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KIDP </a:t>
                      </a:r>
                      <a:r>
                        <a:rPr lang="ko-KR" altLang="en-US" sz="1400" b="1" kern="0" spc="-8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주요 사업 안내</a:t>
                      </a:r>
                      <a:endParaRPr lang="ko-KR" altLang="en-US" sz="1400" b="1" kern="0" spc="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482" marR="20482" marT="20482" marB="20482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400" b="1" kern="0" spc="-8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KIDP </a:t>
                      </a:r>
                      <a:r>
                        <a:rPr lang="en-US" sz="1400" b="1" kern="0" spc="-8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GD </a:t>
                      </a:r>
                      <a:r>
                        <a:rPr lang="ko-KR" altLang="en-US" sz="1400" b="1" kern="0" spc="-8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브랜드팀</a:t>
                      </a:r>
                      <a:endParaRPr lang="ko-KR" altLang="en-US" sz="1400" b="1" kern="0" spc="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482" marR="20482" marT="20482" marB="20482" anchor="ctr"/>
                </a:tc>
              </a:tr>
              <a:tr h="575863">
                <a:tc>
                  <a:txBody>
                    <a:bodyPr/>
                    <a:lstStyle/>
                    <a:p>
                      <a:pPr algn="ctr" latinLnBrk="1"/>
                      <a:endParaRPr lang="en-US" altLang="ko-KR" sz="600" b="1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ea"/>
                          <a:ea typeface="+mn-ea"/>
                        </a:rPr>
                        <a:t>부</a:t>
                      </a:r>
                      <a:endParaRPr lang="ko-KR" altLang="en-US" sz="1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104588" marR="104588" marT="52294" marB="52294">
                    <a:solidFill>
                      <a:schemeClr val="tx1">
                        <a:lumMod val="95000"/>
                        <a:lumOff val="5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123698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400" b="1" kern="0" spc="1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16:30 ~ 17:00</a:t>
                      </a:r>
                      <a:endParaRPr lang="en-US" sz="1400" b="1" kern="0" spc="100" baseline="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482" marR="20482" marT="20482" marB="20482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altLang="ko-KR" sz="1400" b="1" kern="0" spc="-8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iF</a:t>
                      </a:r>
                      <a:r>
                        <a:rPr lang="en-US" altLang="ko-KR" sz="1400" b="1" kern="0" spc="-8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b="1" kern="0" spc="-8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디자인상 안내 등</a:t>
                      </a:r>
                      <a:endParaRPr lang="ko-KR" altLang="en-US" sz="1400" b="1" kern="0" spc="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482" marR="20482" marT="20482" marB="20482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400" b="1" kern="0" spc="-8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iF</a:t>
                      </a:r>
                      <a:endParaRPr lang="en-US" sz="1400" b="1" kern="0" spc="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0482" marR="20482" marT="20482" marB="20482" anchor="ctr"/>
                </a:tc>
              </a:tr>
            </a:tbl>
          </a:graphicData>
        </a:graphic>
      </p:graphicFrame>
      <p:sp>
        <p:nvSpPr>
          <p:cNvPr id="8" name="타원 7"/>
          <p:cNvSpPr/>
          <p:nvPr/>
        </p:nvSpPr>
        <p:spPr>
          <a:xfrm>
            <a:off x="7812360" y="404664"/>
            <a:ext cx="200370" cy="18033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8052804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8283230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8523674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8764118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619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0" y="692696"/>
            <a:ext cx="9144000" cy="6165304"/>
          </a:xfrm>
          <a:prstGeom prst="rect">
            <a:avLst/>
          </a:prstGeom>
          <a:gradFill flip="none" rotWithShape="1">
            <a:gsLst>
              <a:gs pos="2500">
                <a:srgbClr val="121A0C">
                  <a:lumMod val="72000"/>
                </a:srgbClr>
              </a:gs>
              <a:gs pos="100000">
                <a:srgbClr val="0C1208"/>
              </a:gs>
              <a:gs pos="66000">
                <a:srgbClr val="1825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6" name="직사각형 45"/>
          <p:cNvSpPr/>
          <p:nvPr/>
        </p:nvSpPr>
        <p:spPr>
          <a:xfrm>
            <a:off x="6388990" y="1196752"/>
            <a:ext cx="2287466" cy="2923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1300" b="1" dirty="0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FFFF00"/>
                </a:solidFill>
              </a:rPr>
              <a:t>선정결과발표 및 홍보</a:t>
            </a:r>
            <a:endParaRPr lang="en-US" altLang="ko-KR" sz="1300" b="1" dirty="0" smtClean="0">
              <a:ln>
                <a:solidFill>
                  <a:schemeClr val="bg1">
                    <a:alpha val="2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cxnSp>
        <p:nvCxnSpPr>
          <p:cNvPr id="47" name="직선 연결선 46"/>
          <p:cNvCxnSpPr/>
          <p:nvPr/>
        </p:nvCxnSpPr>
        <p:spPr>
          <a:xfrm flipV="1">
            <a:off x="6316982" y="1196752"/>
            <a:ext cx="0" cy="292388"/>
          </a:xfrm>
          <a:prstGeom prst="line">
            <a:avLst/>
          </a:prstGeom>
          <a:ln w="698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직사각형 47"/>
          <p:cNvSpPr/>
          <p:nvPr/>
        </p:nvSpPr>
        <p:spPr>
          <a:xfrm>
            <a:off x="6372200" y="2564904"/>
            <a:ext cx="2287466" cy="2923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1300" b="1" dirty="0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FFFF00"/>
                </a:solidFill>
              </a:rPr>
              <a:t>마크사용</a:t>
            </a:r>
            <a:endParaRPr lang="en-US" altLang="ko-KR" sz="1300" b="1" dirty="0" smtClean="0">
              <a:ln>
                <a:solidFill>
                  <a:schemeClr val="bg1">
                    <a:alpha val="2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cxnSp>
        <p:nvCxnSpPr>
          <p:cNvPr id="49" name="직선 연결선 48"/>
          <p:cNvCxnSpPr/>
          <p:nvPr/>
        </p:nvCxnSpPr>
        <p:spPr>
          <a:xfrm flipV="1">
            <a:off x="6300192" y="2564904"/>
            <a:ext cx="0" cy="292388"/>
          </a:xfrm>
          <a:prstGeom prst="line">
            <a:avLst/>
          </a:prstGeom>
          <a:ln w="698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직사각형 49"/>
          <p:cNvSpPr/>
          <p:nvPr/>
        </p:nvSpPr>
        <p:spPr>
          <a:xfrm>
            <a:off x="431540" y="1705164"/>
            <a:ext cx="8280920" cy="432048"/>
          </a:xfrm>
          <a:prstGeom prst="rect">
            <a:avLst/>
          </a:prstGeom>
          <a:solidFill>
            <a:schemeClr val="tx1">
              <a:lumMod val="50000"/>
              <a:lumOff val="50000"/>
              <a:alpha val="32000"/>
            </a:schemeClr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latin typeface="+mj-lt"/>
              </a:rPr>
              <a:t>선정결과는 일간지 또는 경제지에 공고하며</a:t>
            </a:r>
            <a:r>
              <a:rPr lang="en-US" altLang="ko-KR" sz="1400" b="1" dirty="0" smtClean="0">
                <a:latin typeface="+mj-lt"/>
              </a:rPr>
              <a:t>, GD</a:t>
            </a:r>
            <a:r>
              <a:rPr lang="ko-KR" altLang="en-US" sz="1400" b="1" dirty="0" smtClean="0">
                <a:latin typeface="+mj-lt"/>
              </a:rPr>
              <a:t>홈페이지</a:t>
            </a:r>
            <a:r>
              <a:rPr lang="en-US" altLang="ko-KR" sz="1400" b="1" dirty="0" smtClean="0">
                <a:latin typeface="+mj-lt"/>
              </a:rPr>
              <a:t>(www.gd.or.kr) </a:t>
            </a:r>
            <a:r>
              <a:rPr lang="ko-KR" altLang="en-US" sz="1400" b="1" dirty="0" smtClean="0">
                <a:latin typeface="+mj-lt"/>
              </a:rPr>
              <a:t>게재</a:t>
            </a:r>
            <a:r>
              <a:rPr lang="en-US" altLang="ko-KR" sz="1400" b="1" dirty="0" smtClean="0">
                <a:latin typeface="+mj-lt"/>
              </a:rPr>
              <a:t> </a:t>
            </a:r>
            <a:r>
              <a:rPr lang="ko-KR" altLang="en-US" sz="1400" b="1" dirty="0" smtClean="0">
                <a:latin typeface="+mj-lt"/>
              </a:rPr>
              <a:t>및 개별통보</a:t>
            </a:r>
            <a:endParaRPr lang="ko-KR" altLang="en-US" sz="1400" b="1" dirty="0">
              <a:latin typeface="+mj-lt"/>
            </a:endParaRPr>
          </a:p>
        </p:txBody>
      </p:sp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539552" y="3284984"/>
            <a:ext cx="8352928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14388"/>
            <a:r>
              <a:rPr lang="ko-KR" altLang="en-US" sz="1400" dirty="0">
                <a:solidFill>
                  <a:schemeClr val="bg1"/>
                </a:solidFill>
                <a:latin typeface="+mj-lt"/>
              </a:rPr>
              <a:t>가</a:t>
            </a:r>
            <a:r>
              <a:rPr lang="en-US" altLang="ko-KR" sz="1400" dirty="0">
                <a:solidFill>
                  <a:schemeClr val="bg1"/>
                </a:solidFill>
                <a:latin typeface="+mj-lt"/>
              </a:rPr>
              <a:t>. </a:t>
            </a:r>
            <a:r>
              <a:rPr lang="ko-KR" altLang="en-US" sz="1400" dirty="0">
                <a:solidFill>
                  <a:schemeClr val="bg1"/>
                </a:solidFill>
                <a:latin typeface="+mj-lt"/>
              </a:rPr>
              <a:t>마크사용 기준 </a:t>
            </a:r>
            <a:r>
              <a:rPr lang="en-US" altLang="ko-KR" sz="1400" dirty="0">
                <a:solidFill>
                  <a:schemeClr val="bg1"/>
                </a:solidFill>
                <a:latin typeface="+mj-lt"/>
              </a:rPr>
              <a:t>: </a:t>
            </a:r>
            <a:r>
              <a:rPr lang="ko-KR" altLang="en-US" sz="1400" dirty="0">
                <a:solidFill>
                  <a:schemeClr val="bg1"/>
                </a:solidFill>
                <a:latin typeface="+mj-lt"/>
              </a:rPr>
              <a:t>산업디자인진흥법 시행령 제 </a:t>
            </a:r>
            <a:r>
              <a:rPr lang="en-US" altLang="ko-KR" sz="1400" dirty="0">
                <a:solidFill>
                  <a:schemeClr val="bg1"/>
                </a:solidFill>
                <a:latin typeface="+mj-lt"/>
              </a:rPr>
              <a:t>16</a:t>
            </a:r>
            <a:r>
              <a:rPr lang="ko-KR" altLang="en-US" sz="1400" dirty="0" smtClean="0">
                <a:solidFill>
                  <a:schemeClr val="bg1"/>
                </a:solidFill>
                <a:latin typeface="+mj-lt"/>
              </a:rPr>
              <a:t>조</a:t>
            </a:r>
            <a:endParaRPr lang="en-US" altLang="ko-KR" sz="1400" dirty="0" smtClean="0">
              <a:solidFill>
                <a:schemeClr val="bg1"/>
              </a:solidFill>
              <a:latin typeface="+mj-lt"/>
            </a:endParaRPr>
          </a:p>
          <a:p>
            <a:pPr defTabSz="814388"/>
            <a:endParaRPr lang="en-US" altLang="ko-KR" sz="1400" dirty="0" smtClean="0">
              <a:solidFill>
                <a:schemeClr val="bg1"/>
              </a:solidFill>
              <a:latin typeface="+mj-lt"/>
            </a:endParaRPr>
          </a:p>
          <a:p>
            <a:pPr defTabSz="814388"/>
            <a:r>
              <a:rPr lang="ko-KR" altLang="en-US" sz="1400" dirty="0" smtClean="0">
                <a:solidFill>
                  <a:schemeClr val="bg1"/>
                </a:solidFill>
                <a:latin typeface="+mj-lt"/>
              </a:rPr>
              <a:t>나</a:t>
            </a:r>
            <a:r>
              <a:rPr lang="en-US" altLang="ko-KR" sz="1400" dirty="0">
                <a:solidFill>
                  <a:schemeClr val="bg1"/>
                </a:solidFill>
                <a:latin typeface="+mj-lt"/>
              </a:rPr>
              <a:t>. </a:t>
            </a:r>
            <a:r>
              <a:rPr lang="ko-KR" altLang="en-US" sz="1400" dirty="0">
                <a:solidFill>
                  <a:schemeClr val="bg1"/>
                </a:solidFill>
                <a:latin typeface="+mj-lt"/>
              </a:rPr>
              <a:t>사용방법 </a:t>
            </a:r>
            <a:r>
              <a:rPr lang="en-US" altLang="ko-KR" sz="1400" dirty="0">
                <a:solidFill>
                  <a:schemeClr val="bg1"/>
                </a:solidFill>
                <a:latin typeface="+mj-lt"/>
              </a:rPr>
              <a:t>: </a:t>
            </a:r>
            <a:r>
              <a:rPr lang="ko-KR" altLang="en-US" sz="1400" dirty="0">
                <a:solidFill>
                  <a:schemeClr val="bg1"/>
                </a:solidFill>
                <a:latin typeface="+mj-lt"/>
              </a:rPr>
              <a:t>우수디자인</a:t>
            </a:r>
            <a:r>
              <a:rPr lang="en-US" altLang="ko-KR" sz="1400" dirty="0">
                <a:solidFill>
                  <a:schemeClr val="bg1"/>
                </a:solidFill>
                <a:latin typeface="+mj-lt"/>
              </a:rPr>
              <a:t>(GD)</a:t>
            </a:r>
            <a:r>
              <a:rPr lang="ko-KR" altLang="en-US" sz="1400" dirty="0">
                <a:solidFill>
                  <a:schemeClr val="bg1"/>
                </a:solidFill>
                <a:latin typeface="+mj-lt"/>
              </a:rPr>
              <a:t>으로 선정된 상품과 </a:t>
            </a:r>
            <a:r>
              <a:rPr lang="ko-KR" altLang="en-US" sz="1400" b="1" dirty="0">
                <a:solidFill>
                  <a:schemeClr val="bg1"/>
                </a:solidFill>
                <a:latin typeface="+mj-lt"/>
              </a:rPr>
              <a:t>당해 상품의 </a:t>
            </a:r>
            <a:endParaRPr lang="en-US" altLang="ko-KR" sz="1400" b="1" dirty="0" smtClean="0">
              <a:solidFill>
                <a:schemeClr val="bg1"/>
              </a:solidFill>
              <a:latin typeface="+mj-lt"/>
            </a:endParaRPr>
          </a:p>
          <a:p>
            <a:pPr defTabSz="814388"/>
            <a:r>
              <a:rPr lang="en-US" altLang="ko-KR" sz="1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1400" b="1" dirty="0" smtClean="0">
                <a:solidFill>
                  <a:schemeClr val="bg1"/>
                </a:solidFill>
                <a:latin typeface="+mj-lt"/>
              </a:rPr>
              <a:t>                  </a:t>
            </a:r>
            <a:r>
              <a:rPr lang="ko-KR" altLang="en-US" sz="1400" b="1" dirty="0" smtClean="0">
                <a:solidFill>
                  <a:schemeClr val="bg1"/>
                </a:solidFill>
                <a:latin typeface="+mj-lt"/>
              </a:rPr>
              <a:t>포장 </a:t>
            </a:r>
            <a:r>
              <a:rPr lang="en-US" altLang="ko-KR" sz="1400" b="1" dirty="0">
                <a:solidFill>
                  <a:schemeClr val="bg1"/>
                </a:solidFill>
                <a:latin typeface="+mj-lt"/>
              </a:rPr>
              <a:t>․ </a:t>
            </a:r>
            <a:r>
              <a:rPr lang="ko-KR" altLang="en-US" sz="1400" b="1" dirty="0" smtClean="0">
                <a:solidFill>
                  <a:schemeClr val="bg1"/>
                </a:solidFill>
                <a:latin typeface="+mj-lt"/>
              </a:rPr>
              <a:t>설명서</a:t>
            </a:r>
            <a:r>
              <a:rPr lang="en-US" altLang="ko-KR" sz="1400" b="1" dirty="0">
                <a:solidFill>
                  <a:schemeClr val="bg1"/>
                </a:solidFill>
                <a:latin typeface="+mj-lt"/>
              </a:rPr>
              <a:t> ․ </a:t>
            </a:r>
            <a:r>
              <a:rPr lang="ko-KR" altLang="en-US" sz="1400" b="1" dirty="0" smtClean="0">
                <a:solidFill>
                  <a:schemeClr val="bg1"/>
                </a:solidFill>
                <a:latin typeface="+mj-lt"/>
              </a:rPr>
              <a:t>보증서 </a:t>
            </a:r>
            <a:r>
              <a:rPr lang="ko-KR" altLang="en-US" sz="1400" b="1" dirty="0">
                <a:solidFill>
                  <a:schemeClr val="bg1"/>
                </a:solidFill>
                <a:latin typeface="+mj-lt"/>
              </a:rPr>
              <a:t>및 웹사이트</a:t>
            </a:r>
            <a:r>
              <a:rPr lang="ko-KR" altLang="en-US" sz="1400" dirty="0">
                <a:solidFill>
                  <a:schemeClr val="bg1"/>
                </a:solidFill>
                <a:latin typeface="+mj-lt"/>
              </a:rPr>
              <a:t> 등에 사용가능 </a:t>
            </a:r>
            <a:endParaRPr lang="en-US" altLang="ko-KR" sz="1400" dirty="0" smtClean="0">
              <a:solidFill>
                <a:schemeClr val="bg1"/>
              </a:solidFill>
              <a:latin typeface="+mj-lt"/>
            </a:endParaRPr>
          </a:p>
          <a:p>
            <a:pPr defTabSz="814388"/>
            <a:endParaRPr lang="en-US" altLang="ko-KR" sz="1400" dirty="0" smtClean="0">
              <a:solidFill>
                <a:schemeClr val="bg1"/>
              </a:solidFill>
              <a:latin typeface="+mj-lt"/>
            </a:endParaRPr>
          </a:p>
          <a:p>
            <a:pPr defTabSz="814388"/>
            <a:r>
              <a:rPr lang="ko-KR" altLang="en-US" sz="1400" dirty="0" smtClean="0">
                <a:solidFill>
                  <a:schemeClr val="bg1"/>
                </a:solidFill>
                <a:latin typeface="+mj-lt"/>
              </a:rPr>
              <a:t>다</a:t>
            </a:r>
            <a:r>
              <a:rPr lang="en-US" altLang="ko-KR" sz="1400" dirty="0">
                <a:solidFill>
                  <a:schemeClr val="bg1"/>
                </a:solidFill>
                <a:latin typeface="+mj-lt"/>
              </a:rPr>
              <a:t>. </a:t>
            </a:r>
            <a:r>
              <a:rPr lang="ko-KR" altLang="en-US" sz="1400" dirty="0">
                <a:solidFill>
                  <a:schemeClr val="bg1"/>
                </a:solidFill>
                <a:latin typeface="+mj-lt"/>
              </a:rPr>
              <a:t>마크사용의 정지 및 </a:t>
            </a:r>
            <a:r>
              <a:rPr lang="ko-KR" altLang="en-US" sz="1400" dirty="0" smtClean="0">
                <a:solidFill>
                  <a:schemeClr val="bg1"/>
                </a:solidFill>
                <a:latin typeface="+mj-lt"/>
              </a:rPr>
              <a:t>취소</a:t>
            </a:r>
            <a:endParaRPr lang="en-US" altLang="ko-KR" sz="1400" dirty="0" smtClean="0">
              <a:solidFill>
                <a:schemeClr val="bg1"/>
              </a:solidFill>
              <a:latin typeface="+mj-lt"/>
            </a:endParaRPr>
          </a:p>
          <a:p>
            <a:pPr defTabSz="814388"/>
            <a:r>
              <a:rPr lang="ko-KR" altLang="en-US" sz="1400" dirty="0" smtClean="0">
                <a:solidFill>
                  <a:schemeClr val="bg1"/>
                </a:solidFill>
                <a:latin typeface="+mj-lt"/>
              </a:rPr>
              <a:t>    ♦  </a:t>
            </a:r>
            <a:r>
              <a:rPr lang="ko-KR" altLang="en-US" sz="1400" dirty="0" err="1" smtClean="0">
                <a:solidFill>
                  <a:schemeClr val="bg1"/>
                </a:solidFill>
                <a:latin typeface="+mj-lt"/>
              </a:rPr>
              <a:t>선정당시와</a:t>
            </a:r>
            <a:r>
              <a:rPr lang="ko-KR" altLang="en-US" sz="1400" dirty="0" smtClean="0">
                <a:solidFill>
                  <a:schemeClr val="bg1"/>
                </a:solidFill>
                <a:latin typeface="+mj-lt"/>
              </a:rPr>
              <a:t> 외관이 동일하지 않을 때</a:t>
            </a:r>
            <a:endParaRPr lang="ko-KR" altLang="en-US" sz="1400" dirty="0">
              <a:solidFill>
                <a:schemeClr val="bg1"/>
              </a:solidFill>
              <a:latin typeface="+mj-lt"/>
            </a:endParaRPr>
          </a:p>
          <a:p>
            <a:pPr defTabSz="814388"/>
            <a:endParaRPr lang="en-US" altLang="ko-KR" sz="1400" dirty="0" smtClean="0">
              <a:solidFill>
                <a:schemeClr val="bg1"/>
              </a:solidFill>
              <a:latin typeface="+mj-lt"/>
            </a:endParaRPr>
          </a:p>
          <a:p>
            <a:pPr defTabSz="814388"/>
            <a:r>
              <a:rPr lang="ko-KR" altLang="en-US" sz="1400" dirty="0" smtClean="0">
                <a:solidFill>
                  <a:schemeClr val="bg1"/>
                </a:solidFill>
                <a:latin typeface="+mj-lt"/>
              </a:rPr>
              <a:t>라</a:t>
            </a:r>
            <a:r>
              <a:rPr lang="en-US" altLang="ko-KR" sz="1400" dirty="0">
                <a:solidFill>
                  <a:schemeClr val="bg1"/>
                </a:solidFill>
                <a:latin typeface="+mj-lt"/>
              </a:rPr>
              <a:t>. </a:t>
            </a:r>
            <a:r>
              <a:rPr lang="ko-KR" altLang="en-US" sz="1400" dirty="0" err="1">
                <a:solidFill>
                  <a:schemeClr val="bg1"/>
                </a:solidFill>
                <a:latin typeface="+mj-lt"/>
              </a:rPr>
              <a:t>선정증</a:t>
            </a:r>
            <a:r>
              <a:rPr lang="ko-KR" altLang="en-US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ko-KR" altLang="en-US" sz="1400" dirty="0" smtClean="0">
                <a:solidFill>
                  <a:schemeClr val="bg1"/>
                </a:solidFill>
                <a:latin typeface="+mj-lt"/>
              </a:rPr>
              <a:t>발급</a:t>
            </a:r>
            <a:r>
              <a:rPr lang="en-US" altLang="ko-KR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14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  <a:latin typeface="+mj-lt"/>
              </a:rPr>
              <a:t>선정상품 </a:t>
            </a:r>
            <a:r>
              <a:rPr lang="en-US" altLang="ko-KR" sz="1400" dirty="0">
                <a:solidFill>
                  <a:schemeClr val="bg1"/>
                </a:solidFill>
                <a:latin typeface="+mj-lt"/>
              </a:rPr>
              <a:t>1</a:t>
            </a:r>
            <a:r>
              <a:rPr lang="ko-KR" altLang="en-US" sz="1400" dirty="0">
                <a:solidFill>
                  <a:schemeClr val="bg1"/>
                </a:solidFill>
                <a:latin typeface="+mj-lt"/>
              </a:rPr>
              <a:t>점당 </a:t>
            </a:r>
            <a:r>
              <a:rPr lang="en-US" altLang="ko-KR" sz="1400" dirty="0">
                <a:solidFill>
                  <a:schemeClr val="bg1"/>
                </a:solidFill>
                <a:latin typeface="+mj-lt"/>
              </a:rPr>
              <a:t>1</a:t>
            </a:r>
            <a:r>
              <a:rPr lang="ko-KR" altLang="en-US" sz="1400" dirty="0">
                <a:solidFill>
                  <a:schemeClr val="bg1"/>
                </a:solidFill>
                <a:latin typeface="+mj-lt"/>
              </a:rPr>
              <a:t>매 기본발급</a:t>
            </a:r>
          </a:p>
          <a:p>
            <a:pPr defTabSz="814388"/>
            <a:r>
              <a:rPr lang="ko-KR" altLang="en-US" sz="1400" dirty="0" smtClean="0">
                <a:solidFill>
                  <a:schemeClr val="bg1"/>
                </a:solidFill>
                <a:latin typeface="+mj-lt"/>
              </a:rPr>
              <a:t>    </a:t>
            </a:r>
            <a:endParaRPr lang="en-US" altLang="ko-KR" sz="1400" dirty="0" smtClean="0">
              <a:solidFill>
                <a:schemeClr val="bg1"/>
              </a:solidFill>
              <a:latin typeface="+mj-lt"/>
            </a:endParaRPr>
          </a:p>
          <a:p>
            <a:pPr defTabSz="814388"/>
            <a:r>
              <a:rPr lang="ko-KR" altLang="en-US" sz="1400" dirty="0" smtClean="0">
                <a:solidFill>
                  <a:schemeClr val="bg1"/>
                </a:solidFill>
                <a:latin typeface="+mj-lt"/>
              </a:rPr>
              <a:t>마</a:t>
            </a:r>
            <a:r>
              <a:rPr lang="en-US" altLang="ko-KR" sz="1400" dirty="0">
                <a:solidFill>
                  <a:schemeClr val="bg1"/>
                </a:solidFill>
                <a:latin typeface="+mj-lt"/>
              </a:rPr>
              <a:t>. </a:t>
            </a:r>
            <a:r>
              <a:rPr lang="ko-KR" altLang="en-US" sz="1400" dirty="0">
                <a:solidFill>
                  <a:schemeClr val="bg1"/>
                </a:solidFill>
                <a:latin typeface="+mj-lt"/>
              </a:rPr>
              <a:t>선정내용 변경기간</a:t>
            </a:r>
            <a:endParaRPr lang="en-US" altLang="ko-KR" sz="1400" dirty="0">
              <a:solidFill>
                <a:schemeClr val="bg1"/>
              </a:solidFill>
              <a:latin typeface="+mj-lt"/>
            </a:endParaRPr>
          </a:p>
          <a:p>
            <a:pPr defTabSz="814388"/>
            <a:r>
              <a:rPr lang="en-US" altLang="ko-KR" sz="1400" dirty="0" smtClean="0">
                <a:solidFill>
                  <a:schemeClr val="bg1"/>
                </a:solidFill>
                <a:latin typeface="+mj-lt"/>
              </a:rPr>
              <a:t>    (</a:t>
            </a:r>
            <a:r>
              <a:rPr lang="en-US" altLang="ko-KR" sz="1400" dirty="0">
                <a:solidFill>
                  <a:schemeClr val="bg1"/>
                </a:solidFill>
                <a:latin typeface="+mj-lt"/>
              </a:rPr>
              <a:t>1) </a:t>
            </a:r>
            <a:r>
              <a:rPr lang="ko-KR" altLang="en-US" sz="1400" dirty="0">
                <a:solidFill>
                  <a:schemeClr val="bg1"/>
                </a:solidFill>
                <a:latin typeface="+mj-lt"/>
              </a:rPr>
              <a:t>변경내용 </a:t>
            </a:r>
            <a:r>
              <a:rPr lang="en-US" altLang="ko-KR" sz="1400" dirty="0">
                <a:solidFill>
                  <a:schemeClr val="bg1"/>
                </a:solidFill>
                <a:latin typeface="+mj-lt"/>
              </a:rPr>
              <a:t>: </a:t>
            </a:r>
            <a:r>
              <a:rPr lang="ko-KR" altLang="en-US" sz="1400" dirty="0">
                <a:solidFill>
                  <a:schemeClr val="bg1"/>
                </a:solidFill>
                <a:latin typeface="+mj-lt"/>
              </a:rPr>
              <a:t>회사명</a:t>
            </a:r>
            <a:r>
              <a:rPr lang="en-US" altLang="ko-KR" sz="1400" dirty="0">
                <a:solidFill>
                  <a:schemeClr val="bg1"/>
                </a:solidFill>
                <a:latin typeface="+mj-lt"/>
              </a:rPr>
              <a:t>, </a:t>
            </a:r>
            <a:r>
              <a:rPr lang="ko-KR" altLang="en-US" sz="1400" dirty="0">
                <a:solidFill>
                  <a:schemeClr val="bg1"/>
                </a:solidFill>
                <a:latin typeface="+mj-lt"/>
              </a:rPr>
              <a:t>상품명</a:t>
            </a:r>
            <a:r>
              <a:rPr lang="en-US" altLang="ko-KR" sz="1400" dirty="0">
                <a:solidFill>
                  <a:schemeClr val="bg1"/>
                </a:solidFill>
                <a:latin typeface="+mj-lt"/>
              </a:rPr>
              <a:t>, </a:t>
            </a:r>
            <a:r>
              <a:rPr lang="ko-KR" altLang="en-US" sz="1400" dirty="0" err="1">
                <a:solidFill>
                  <a:schemeClr val="bg1"/>
                </a:solidFill>
                <a:latin typeface="+mj-lt"/>
              </a:rPr>
              <a:t>형식명</a:t>
            </a:r>
            <a:r>
              <a:rPr lang="en-US" altLang="ko-KR" sz="1400" dirty="0">
                <a:solidFill>
                  <a:schemeClr val="bg1"/>
                </a:solidFill>
                <a:latin typeface="+mj-lt"/>
              </a:rPr>
              <a:t>, </a:t>
            </a:r>
            <a:r>
              <a:rPr lang="ko-KR" altLang="en-US" sz="1400" dirty="0" err="1">
                <a:solidFill>
                  <a:schemeClr val="bg1"/>
                </a:solidFill>
                <a:latin typeface="+mj-lt"/>
              </a:rPr>
              <a:t>브랜드명에</a:t>
            </a:r>
            <a:r>
              <a:rPr lang="ko-KR" altLang="en-US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ko-KR" altLang="en-US" sz="1400" dirty="0" smtClean="0">
                <a:solidFill>
                  <a:schemeClr val="bg1"/>
                </a:solidFill>
                <a:latin typeface="+mj-lt"/>
              </a:rPr>
              <a:t>한함</a:t>
            </a:r>
            <a:endParaRPr lang="ko-KR" altLang="en-US" sz="1400" dirty="0">
              <a:solidFill>
                <a:schemeClr val="bg1"/>
              </a:solidFill>
              <a:latin typeface="+mj-lt"/>
            </a:endParaRPr>
          </a:p>
          <a:p>
            <a:pPr defTabSz="814388"/>
            <a:r>
              <a:rPr lang="en-US" altLang="ko-KR" sz="1400" dirty="0" smtClean="0">
                <a:solidFill>
                  <a:schemeClr val="bg1"/>
                </a:solidFill>
                <a:latin typeface="+mj-lt"/>
              </a:rPr>
              <a:t>    (</a:t>
            </a:r>
            <a:r>
              <a:rPr lang="en-US" altLang="ko-KR" sz="1400" dirty="0">
                <a:solidFill>
                  <a:schemeClr val="bg1"/>
                </a:solidFill>
                <a:latin typeface="+mj-lt"/>
              </a:rPr>
              <a:t>2) </a:t>
            </a:r>
            <a:r>
              <a:rPr lang="ko-KR" altLang="en-US" sz="1400" dirty="0">
                <a:solidFill>
                  <a:schemeClr val="bg1"/>
                </a:solidFill>
                <a:latin typeface="+mj-lt"/>
              </a:rPr>
              <a:t>변경방법 </a:t>
            </a:r>
            <a:r>
              <a:rPr lang="en-US" altLang="ko-KR" sz="1400" dirty="0">
                <a:solidFill>
                  <a:schemeClr val="bg1"/>
                </a:solidFill>
                <a:latin typeface="+mj-lt"/>
              </a:rPr>
              <a:t>: </a:t>
            </a:r>
            <a:r>
              <a:rPr lang="ko-KR" altLang="en-US" sz="1400" dirty="0">
                <a:solidFill>
                  <a:schemeClr val="bg1"/>
                </a:solidFill>
                <a:latin typeface="+mj-lt"/>
              </a:rPr>
              <a:t>변경신청서 및 관련 증빙서류</a:t>
            </a:r>
          </a:p>
          <a:p>
            <a:pPr defTabSz="814388"/>
            <a:r>
              <a:rPr lang="en-US" altLang="ko-KR" sz="1400" dirty="0" smtClean="0">
                <a:solidFill>
                  <a:schemeClr val="bg1"/>
                </a:solidFill>
                <a:latin typeface="+mj-lt"/>
              </a:rPr>
              <a:t>    (</a:t>
            </a:r>
            <a:r>
              <a:rPr lang="en-US" altLang="ko-KR" sz="1400" dirty="0">
                <a:solidFill>
                  <a:schemeClr val="bg1"/>
                </a:solidFill>
                <a:latin typeface="+mj-lt"/>
              </a:rPr>
              <a:t>3) </a:t>
            </a:r>
            <a:r>
              <a:rPr lang="ko-KR" altLang="en-US" sz="1400" dirty="0">
                <a:solidFill>
                  <a:schemeClr val="bg1"/>
                </a:solidFill>
                <a:latin typeface="+mj-lt"/>
              </a:rPr>
              <a:t>변경신청 접수기간 </a:t>
            </a:r>
            <a:r>
              <a:rPr lang="en-US" altLang="ko-KR" sz="1400" dirty="0">
                <a:solidFill>
                  <a:schemeClr val="bg1"/>
                </a:solidFill>
                <a:latin typeface="+mj-lt"/>
              </a:rPr>
              <a:t>: </a:t>
            </a:r>
            <a:r>
              <a:rPr lang="ko-KR" altLang="en-US" sz="1400" dirty="0">
                <a:solidFill>
                  <a:schemeClr val="bg1"/>
                </a:solidFill>
                <a:latin typeface="+mj-lt"/>
              </a:rPr>
              <a:t>선정결과 공고일로부터 </a:t>
            </a:r>
            <a:r>
              <a:rPr lang="en-US" altLang="ko-KR" sz="1400" dirty="0">
                <a:solidFill>
                  <a:schemeClr val="bg1"/>
                </a:solidFill>
                <a:latin typeface="+mj-lt"/>
              </a:rPr>
              <a:t>14</a:t>
            </a:r>
            <a:r>
              <a:rPr lang="ko-KR" altLang="en-US" sz="1400" dirty="0">
                <a:solidFill>
                  <a:schemeClr val="bg1"/>
                </a:solidFill>
                <a:latin typeface="+mj-lt"/>
              </a:rPr>
              <a:t>일 이내</a:t>
            </a:r>
          </a:p>
          <a:p>
            <a:pPr defTabSz="814388"/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7812360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8052804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8283230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8764118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Picture 3" descr="C:\Users\Mos\Desktop\g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7772"/>
            <a:ext cx="603500" cy="50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Mos\Documents\네이트온 받은 파일\gdgd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158" y="3565230"/>
            <a:ext cx="1503312" cy="224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Mos\Desktop\g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45024"/>
            <a:ext cx="1723134" cy="143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모서리가 둥근 직사각형 19"/>
          <p:cNvSpPr/>
          <p:nvPr/>
        </p:nvSpPr>
        <p:spPr>
          <a:xfrm>
            <a:off x="395536" y="3068960"/>
            <a:ext cx="8372338" cy="3456384"/>
          </a:xfrm>
          <a:prstGeom prst="round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endParaRPr lang="ko-KR" altLang="en-US" sz="900" dirty="0">
              <a:solidFill>
                <a:schemeClr val="bg1"/>
              </a:solidFill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8532440" y="404664"/>
            <a:ext cx="200370" cy="18033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711004" y="179348"/>
            <a:ext cx="62372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14388"/>
            <a:r>
              <a:rPr lang="en-US" altLang="ko-KR" dirty="0">
                <a:solidFill>
                  <a:srgbClr val="3E632B"/>
                </a:solidFill>
              </a:rPr>
              <a:t> </a:t>
            </a:r>
            <a:r>
              <a:rPr lang="en-US" altLang="ko-KR" b="1" dirty="0" smtClean="0">
                <a:solidFill>
                  <a:srgbClr val="3E632B"/>
                </a:solidFill>
              </a:rPr>
              <a:t>2012</a:t>
            </a:r>
            <a:r>
              <a:rPr lang="ko-KR" altLang="en-US" b="1" dirty="0">
                <a:solidFill>
                  <a:srgbClr val="3E632B"/>
                </a:solidFill>
              </a:rPr>
              <a:t> </a:t>
            </a:r>
            <a:r>
              <a:rPr lang="ko-KR" altLang="en-US" b="1" dirty="0" smtClean="0">
                <a:solidFill>
                  <a:srgbClr val="3E632B"/>
                </a:solidFill>
              </a:rPr>
              <a:t>우수디자인</a:t>
            </a:r>
            <a:r>
              <a:rPr lang="en-US" altLang="ko-KR" b="1" dirty="0" smtClean="0">
                <a:solidFill>
                  <a:srgbClr val="3E632B"/>
                </a:solidFill>
              </a:rPr>
              <a:t>(GD)</a:t>
            </a:r>
            <a:r>
              <a:rPr lang="ko-KR" altLang="en-US" b="1" dirty="0" smtClean="0">
                <a:solidFill>
                  <a:srgbClr val="3E632B"/>
                </a:solidFill>
              </a:rPr>
              <a:t> 상품선정</a:t>
            </a:r>
            <a:endParaRPr lang="ko-KR" altLang="en-US" b="1" dirty="0">
              <a:solidFill>
                <a:srgbClr val="3E63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99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/>
          <p:cNvSpPr/>
          <p:nvPr/>
        </p:nvSpPr>
        <p:spPr>
          <a:xfrm>
            <a:off x="0" y="692696"/>
            <a:ext cx="9144000" cy="6165304"/>
          </a:xfrm>
          <a:prstGeom prst="rect">
            <a:avLst/>
          </a:prstGeom>
          <a:gradFill flip="none" rotWithShape="1">
            <a:gsLst>
              <a:gs pos="2500">
                <a:srgbClr val="121A0C">
                  <a:lumMod val="72000"/>
                </a:srgbClr>
              </a:gs>
              <a:gs pos="100000">
                <a:srgbClr val="0C1208"/>
              </a:gs>
              <a:gs pos="66000">
                <a:srgbClr val="1825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11560" y="2905199"/>
            <a:ext cx="77755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14388"/>
            <a:r>
              <a:rPr lang="ko-KR" altLang="en-US" sz="1400" b="1" dirty="0">
                <a:solidFill>
                  <a:schemeClr val="bg1"/>
                </a:solidFill>
              </a:rPr>
              <a:t>가</a:t>
            </a:r>
            <a:r>
              <a:rPr lang="en-US" altLang="ko-KR" sz="1400" b="1" dirty="0">
                <a:solidFill>
                  <a:schemeClr val="bg1"/>
                </a:solidFill>
              </a:rPr>
              <a:t>. </a:t>
            </a:r>
            <a:r>
              <a:rPr lang="ko-KR" altLang="en-US" sz="1400" b="1" dirty="0">
                <a:solidFill>
                  <a:schemeClr val="bg1"/>
                </a:solidFill>
              </a:rPr>
              <a:t>조달청이 시행하는 </a:t>
            </a:r>
            <a:r>
              <a:rPr lang="ko-KR" altLang="en-US" sz="1600" b="1" u="sng" dirty="0">
                <a:solidFill>
                  <a:schemeClr val="bg1"/>
                </a:solidFill>
              </a:rPr>
              <a:t>우수제품지정 및 물품구매 </a:t>
            </a:r>
            <a:r>
              <a:rPr lang="ko-KR" altLang="en-US" sz="1600" b="1" u="sng" dirty="0" err="1" smtClean="0">
                <a:solidFill>
                  <a:srgbClr val="FFFF00"/>
                </a:solidFill>
              </a:rPr>
              <a:t>적격심사시</a:t>
            </a:r>
            <a:r>
              <a:rPr lang="ko-KR" altLang="en-US" sz="1600" b="1" u="sng" dirty="0" smtClean="0">
                <a:solidFill>
                  <a:srgbClr val="FFFF00"/>
                </a:solidFill>
              </a:rPr>
              <a:t> 우대</a:t>
            </a:r>
            <a:endParaRPr lang="ko-KR" altLang="en-US" sz="1600" b="1" u="sng" dirty="0">
              <a:solidFill>
                <a:srgbClr val="FFFF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11560" y="3440613"/>
            <a:ext cx="81124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14388"/>
            <a:r>
              <a:rPr lang="ko-KR" altLang="en-US" sz="1400" b="1" dirty="0">
                <a:solidFill>
                  <a:schemeClr val="bg1"/>
                </a:solidFill>
              </a:rPr>
              <a:t>나</a:t>
            </a:r>
            <a:r>
              <a:rPr lang="en-US" altLang="ko-KR" sz="1400" b="1" dirty="0">
                <a:solidFill>
                  <a:schemeClr val="bg1"/>
                </a:solidFill>
              </a:rPr>
              <a:t>. </a:t>
            </a:r>
            <a:r>
              <a:rPr lang="ko-KR" altLang="en-US" sz="1400" b="1" dirty="0">
                <a:solidFill>
                  <a:schemeClr val="bg1"/>
                </a:solidFill>
              </a:rPr>
              <a:t>중소기업청 시행</a:t>
            </a:r>
            <a:r>
              <a:rPr lang="en-US" altLang="ko-KR" sz="1400" b="1" dirty="0">
                <a:solidFill>
                  <a:schemeClr val="bg1"/>
                </a:solidFill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</a:rPr>
              <a:t>수출역량강화사업 중 </a:t>
            </a:r>
            <a:r>
              <a:rPr lang="ko-KR" altLang="en-US" sz="1600" b="1" u="sng" dirty="0" smtClean="0">
                <a:solidFill>
                  <a:schemeClr val="bg1"/>
                </a:solidFill>
              </a:rPr>
              <a:t>수출유망중소기업육성주관기관 </a:t>
            </a:r>
            <a:r>
              <a:rPr lang="ko-KR" altLang="en-US" sz="1600" b="1" u="sng" dirty="0" err="1" smtClean="0">
                <a:solidFill>
                  <a:srgbClr val="FFFF00"/>
                </a:solidFill>
              </a:rPr>
              <a:t>신청시</a:t>
            </a:r>
            <a:r>
              <a:rPr lang="ko-KR" altLang="en-US" sz="1600" b="1" u="sng" dirty="0" smtClean="0">
                <a:solidFill>
                  <a:srgbClr val="FFFF00"/>
                </a:solidFill>
              </a:rPr>
              <a:t> 우대</a:t>
            </a:r>
          </a:p>
          <a:p>
            <a:pPr defTabSz="814388"/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11535" y="3985319"/>
            <a:ext cx="64087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14388"/>
            <a:r>
              <a:rPr lang="ko-KR" altLang="en-US" sz="1400" b="1" dirty="0">
                <a:solidFill>
                  <a:schemeClr val="bg1"/>
                </a:solidFill>
              </a:rPr>
              <a:t>다</a:t>
            </a:r>
            <a:r>
              <a:rPr lang="en-US" altLang="ko-KR" sz="1400" b="1" dirty="0">
                <a:solidFill>
                  <a:schemeClr val="bg1"/>
                </a:solidFill>
              </a:rPr>
              <a:t>. </a:t>
            </a:r>
            <a:r>
              <a:rPr lang="ko-KR" altLang="en-US" sz="1400" b="1" dirty="0">
                <a:solidFill>
                  <a:schemeClr val="bg1"/>
                </a:solidFill>
              </a:rPr>
              <a:t>국내외 </a:t>
            </a:r>
            <a:r>
              <a:rPr lang="ko-KR" altLang="en-US" sz="1600" b="1" u="sng" dirty="0">
                <a:solidFill>
                  <a:srgbClr val="FFFF00"/>
                </a:solidFill>
              </a:rPr>
              <a:t>유명전시 참여지원</a:t>
            </a: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611560" y="4489375"/>
            <a:ext cx="79565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14388"/>
            <a:r>
              <a:rPr lang="ko-KR" altLang="en-US" sz="1400" b="1" dirty="0">
                <a:solidFill>
                  <a:schemeClr val="bg1"/>
                </a:solidFill>
              </a:rPr>
              <a:t>라</a:t>
            </a:r>
            <a:r>
              <a:rPr lang="en-US" altLang="ko-KR" sz="1400" b="1" dirty="0">
                <a:solidFill>
                  <a:schemeClr val="bg1"/>
                </a:solidFill>
              </a:rPr>
              <a:t>. </a:t>
            </a:r>
            <a:r>
              <a:rPr lang="ko-KR" altLang="en-US" sz="1400" b="1" dirty="0">
                <a:solidFill>
                  <a:schemeClr val="bg1"/>
                </a:solidFill>
              </a:rPr>
              <a:t>마크사용에 있어 </a:t>
            </a:r>
            <a:r>
              <a:rPr lang="ko-KR" altLang="en-US" sz="1600" b="1" u="sng" dirty="0">
                <a:solidFill>
                  <a:schemeClr val="bg1"/>
                </a:solidFill>
              </a:rPr>
              <a:t>호주디자인상</a:t>
            </a:r>
            <a:r>
              <a:rPr lang="en-US" altLang="ko-KR" sz="1600" b="1" u="sng" dirty="0">
                <a:solidFill>
                  <a:schemeClr val="bg1"/>
                </a:solidFill>
              </a:rPr>
              <a:t>(AIDA)</a:t>
            </a:r>
            <a:r>
              <a:rPr lang="ko-KR" altLang="en-US" sz="1600" b="1" u="sng" dirty="0">
                <a:solidFill>
                  <a:schemeClr val="bg1"/>
                </a:solidFill>
              </a:rPr>
              <a:t>과의 상호인증으로 </a:t>
            </a:r>
            <a:r>
              <a:rPr lang="ko-KR" altLang="en-US" sz="1600" b="1" u="sng" dirty="0">
                <a:solidFill>
                  <a:srgbClr val="FFFF00"/>
                </a:solidFill>
              </a:rPr>
              <a:t>마크 부착</a:t>
            </a:r>
            <a:r>
              <a:rPr lang="ko-KR" altLang="en-US" sz="1600" b="1" u="sng" dirty="0">
                <a:solidFill>
                  <a:schemeClr val="bg1"/>
                </a:solidFill>
              </a:rPr>
              <a:t>가능</a:t>
            </a:r>
            <a:endParaRPr lang="ko-KR" altLang="en-US" sz="1400" b="1" u="sng" dirty="0">
              <a:solidFill>
                <a:schemeClr val="bg1"/>
              </a:solidFill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611535" y="4921423"/>
            <a:ext cx="64087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14388"/>
            <a:r>
              <a:rPr lang="ko-KR" altLang="en-US" sz="1400" b="1" dirty="0">
                <a:solidFill>
                  <a:schemeClr val="bg1"/>
                </a:solidFill>
              </a:rPr>
              <a:t>마</a:t>
            </a:r>
            <a:r>
              <a:rPr lang="en-US" altLang="ko-KR" sz="1400" b="1" dirty="0">
                <a:solidFill>
                  <a:schemeClr val="bg1"/>
                </a:solidFill>
              </a:rPr>
              <a:t>. </a:t>
            </a:r>
            <a:r>
              <a:rPr lang="ko-KR" altLang="en-US" sz="1400" b="1" dirty="0">
                <a:solidFill>
                  <a:schemeClr val="bg1"/>
                </a:solidFill>
              </a:rPr>
              <a:t>독일 </a:t>
            </a:r>
            <a:r>
              <a:rPr lang="en-US" altLang="ko-KR" sz="1600" b="1" u="sng" dirty="0" err="1">
                <a:solidFill>
                  <a:schemeClr val="bg1"/>
                </a:solidFill>
              </a:rPr>
              <a:t>iF</a:t>
            </a:r>
            <a:r>
              <a:rPr lang="en-US" altLang="ko-KR" sz="1600" b="1" u="sng" dirty="0">
                <a:solidFill>
                  <a:schemeClr val="bg1"/>
                </a:solidFill>
              </a:rPr>
              <a:t> </a:t>
            </a:r>
            <a:r>
              <a:rPr lang="ko-KR" altLang="en-US" sz="1600" b="1" u="sng" dirty="0">
                <a:solidFill>
                  <a:schemeClr val="bg1"/>
                </a:solidFill>
              </a:rPr>
              <a:t>디자인상</a:t>
            </a:r>
            <a:r>
              <a:rPr lang="ko-KR" altLang="en-US" sz="1400" b="1" u="sng" dirty="0">
                <a:solidFill>
                  <a:schemeClr val="bg1"/>
                </a:solidFill>
              </a:rPr>
              <a:t>과 </a:t>
            </a:r>
            <a:r>
              <a:rPr lang="ko-KR" altLang="en-US" sz="1400" b="1" dirty="0">
                <a:solidFill>
                  <a:schemeClr val="bg1"/>
                </a:solidFill>
              </a:rPr>
              <a:t>협약에 따른 </a:t>
            </a:r>
            <a:r>
              <a:rPr lang="en-US" altLang="ko-KR" sz="1600" b="1" u="sng" dirty="0">
                <a:solidFill>
                  <a:srgbClr val="FFFF00"/>
                </a:solidFill>
              </a:rPr>
              <a:t>1</a:t>
            </a:r>
            <a:r>
              <a:rPr lang="ko-KR" altLang="en-US" sz="1600" b="1" u="sng" dirty="0">
                <a:solidFill>
                  <a:srgbClr val="FFFF00"/>
                </a:solidFill>
              </a:rPr>
              <a:t>차 </a:t>
            </a:r>
            <a:r>
              <a:rPr lang="ko-KR" altLang="en-US" sz="1600" b="1" u="sng" dirty="0" err="1" smtClean="0">
                <a:solidFill>
                  <a:srgbClr val="FFFF00"/>
                </a:solidFill>
              </a:rPr>
              <a:t>심사료</a:t>
            </a:r>
            <a:r>
              <a:rPr lang="ko-KR" altLang="en-US" sz="1600" b="1" u="sng" dirty="0" smtClean="0">
                <a:solidFill>
                  <a:srgbClr val="FFFF00"/>
                </a:solidFill>
              </a:rPr>
              <a:t> 할인</a:t>
            </a:r>
            <a:endParaRPr lang="ko-KR" altLang="en-US" sz="1600" b="1" u="sng" dirty="0">
              <a:solidFill>
                <a:srgbClr val="FFFF00"/>
              </a:solidFill>
            </a:endParaRPr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611560" y="5353471"/>
            <a:ext cx="81563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14388"/>
            <a:r>
              <a:rPr lang="ko-KR" altLang="en-US" sz="1400" b="1" dirty="0">
                <a:solidFill>
                  <a:schemeClr val="bg1"/>
                </a:solidFill>
              </a:rPr>
              <a:t>바</a:t>
            </a:r>
            <a:r>
              <a:rPr lang="en-US" altLang="ko-KR" sz="1400" b="1" dirty="0">
                <a:solidFill>
                  <a:schemeClr val="bg1"/>
                </a:solidFill>
              </a:rPr>
              <a:t>. KIDP </a:t>
            </a:r>
            <a:r>
              <a:rPr lang="ko-KR" altLang="en-US" sz="1400" b="1" dirty="0">
                <a:solidFill>
                  <a:schemeClr val="bg1"/>
                </a:solidFill>
              </a:rPr>
              <a:t>홈페이지 및 언론 매체를 통하여 정부가 인정한 </a:t>
            </a:r>
            <a:r>
              <a:rPr lang="ko-KR" altLang="en-US" sz="1600" b="1" u="sng" dirty="0" smtClean="0">
                <a:solidFill>
                  <a:schemeClr val="bg1"/>
                </a:solidFill>
              </a:rPr>
              <a:t>우수디자인 </a:t>
            </a:r>
            <a:r>
              <a:rPr lang="en-US" altLang="ko-KR" sz="1600" b="1" u="sng" dirty="0" smtClean="0">
                <a:solidFill>
                  <a:srgbClr val="FFFF00"/>
                </a:solidFill>
              </a:rPr>
              <a:t>GD </a:t>
            </a:r>
            <a:r>
              <a:rPr lang="ko-KR" altLang="en-US" sz="1600" b="1" u="sng" dirty="0" smtClean="0">
                <a:solidFill>
                  <a:srgbClr val="FFFF00"/>
                </a:solidFill>
              </a:rPr>
              <a:t>상품임을 수시 홍보</a:t>
            </a:r>
          </a:p>
        </p:txBody>
      </p:sp>
      <p:sp>
        <p:nvSpPr>
          <p:cNvPr id="13" name="타원 12"/>
          <p:cNvSpPr/>
          <p:nvPr/>
        </p:nvSpPr>
        <p:spPr>
          <a:xfrm>
            <a:off x="7812360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8052804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8283230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8764118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Picture 3" descr="C:\Users\Mos\Desktop\g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7772"/>
            <a:ext cx="603500" cy="50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모서리가 둥근 직사각형 21"/>
          <p:cNvSpPr/>
          <p:nvPr/>
        </p:nvSpPr>
        <p:spPr>
          <a:xfrm>
            <a:off x="395536" y="2750389"/>
            <a:ext cx="8372338" cy="3126883"/>
          </a:xfrm>
          <a:prstGeom prst="round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endParaRPr lang="ko-KR" altLang="en-US" sz="900" dirty="0">
              <a:solidFill>
                <a:schemeClr val="bg1"/>
              </a:solidFill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8532440" y="404664"/>
            <a:ext cx="200370" cy="18033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711004" y="179348"/>
            <a:ext cx="62372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14388"/>
            <a:r>
              <a:rPr lang="en-US" altLang="ko-KR" dirty="0">
                <a:solidFill>
                  <a:srgbClr val="3E632B"/>
                </a:solidFill>
              </a:rPr>
              <a:t> </a:t>
            </a:r>
            <a:r>
              <a:rPr lang="en-US" altLang="ko-KR" b="1" dirty="0" smtClean="0">
                <a:solidFill>
                  <a:srgbClr val="3E632B"/>
                </a:solidFill>
              </a:rPr>
              <a:t>2012</a:t>
            </a:r>
            <a:r>
              <a:rPr lang="ko-KR" altLang="en-US" b="1" dirty="0">
                <a:solidFill>
                  <a:srgbClr val="3E632B"/>
                </a:solidFill>
              </a:rPr>
              <a:t> </a:t>
            </a:r>
            <a:r>
              <a:rPr lang="ko-KR" altLang="en-US" b="1" dirty="0" smtClean="0">
                <a:solidFill>
                  <a:srgbClr val="3E632B"/>
                </a:solidFill>
              </a:rPr>
              <a:t>우수디자인</a:t>
            </a:r>
            <a:r>
              <a:rPr lang="en-US" altLang="ko-KR" b="1" dirty="0" smtClean="0">
                <a:solidFill>
                  <a:srgbClr val="3E632B"/>
                </a:solidFill>
              </a:rPr>
              <a:t>(GD)</a:t>
            </a:r>
            <a:r>
              <a:rPr lang="ko-KR" altLang="en-US" b="1" dirty="0" smtClean="0">
                <a:solidFill>
                  <a:srgbClr val="3E632B"/>
                </a:solidFill>
              </a:rPr>
              <a:t> 상품선정</a:t>
            </a:r>
            <a:endParaRPr lang="ko-KR" altLang="en-US" b="1" dirty="0">
              <a:solidFill>
                <a:srgbClr val="3E632B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6372200" y="1984484"/>
            <a:ext cx="2287466" cy="2923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1300" b="1" dirty="0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FFFF00"/>
                </a:solidFill>
              </a:rPr>
              <a:t>선정상품지원</a:t>
            </a:r>
            <a:endParaRPr lang="en-US" altLang="ko-KR" sz="1300" b="1" dirty="0" smtClean="0">
              <a:ln>
                <a:solidFill>
                  <a:schemeClr val="bg1">
                    <a:alpha val="2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cxnSp>
        <p:nvCxnSpPr>
          <p:cNvPr id="27" name="직선 연결선 26"/>
          <p:cNvCxnSpPr/>
          <p:nvPr/>
        </p:nvCxnSpPr>
        <p:spPr>
          <a:xfrm flipV="1">
            <a:off x="6300192" y="1984484"/>
            <a:ext cx="0" cy="292388"/>
          </a:xfrm>
          <a:prstGeom prst="line">
            <a:avLst/>
          </a:prstGeom>
          <a:ln w="698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그룹 36"/>
          <p:cNvGrpSpPr/>
          <p:nvPr/>
        </p:nvGrpSpPr>
        <p:grpSpPr>
          <a:xfrm>
            <a:off x="611535" y="2905199"/>
            <a:ext cx="8156339" cy="2786826"/>
            <a:chOff x="611535" y="2905199"/>
            <a:chExt cx="8156339" cy="2786826"/>
          </a:xfrm>
        </p:grpSpPr>
        <p:sp>
          <p:nvSpPr>
            <p:cNvPr id="39" name="Rectangle 5"/>
            <p:cNvSpPr>
              <a:spLocks noChangeArrowheads="1"/>
            </p:cNvSpPr>
            <p:nvPr/>
          </p:nvSpPr>
          <p:spPr bwMode="auto">
            <a:xfrm>
              <a:off x="611560" y="2905199"/>
              <a:ext cx="777557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814388"/>
              <a:r>
                <a:rPr lang="ko-KR" altLang="en-US" sz="1400" b="1" dirty="0">
                  <a:solidFill>
                    <a:schemeClr val="bg1"/>
                  </a:solidFill>
                </a:rPr>
                <a:t>가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. </a:t>
              </a:r>
              <a:r>
                <a:rPr lang="ko-KR" altLang="en-US" sz="1400" b="1" dirty="0">
                  <a:solidFill>
                    <a:schemeClr val="bg1"/>
                  </a:solidFill>
                </a:rPr>
                <a:t>조달청이 시행하는 </a:t>
              </a:r>
              <a:r>
                <a:rPr lang="ko-KR" altLang="en-US" sz="1600" b="1" u="sng" dirty="0">
                  <a:solidFill>
                    <a:schemeClr val="bg1"/>
                  </a:solidFill>
                </a:rPr>
                <a:t>우수제품지정 및 물품구매 </a:t>
              </a:r>
              <a:r>
                <a:rPr lang="ko-KR" altLang="en-US" sz="1600" b="1" u="sng" dirty="0" err="1" smtClean="0">
                  <a:solidFill>
                    <a:srgbClr val="FFFF00"/>
                  </a:solidFill>
                </a:rPr>
                <a:t>적격심사시</a:t>
              </a:r>
              <a:r>
                <a:rPr lang="ko-KR" altLang="en-US" sz="1600" b="1" u="sng" dirty="0" smtClean="0">
                  <a:solidFill>
                    <a:srgbClr val="FFFF00"/>
                  </a:solidFill>
                </a:rPr>
                <a:t> 우대</a:t>
              </a:r>
              <a:endParaRPr lang="ko-KR" altLang="en-US" sz="1600" b="1" u="sng" dirty="0">
                <a:solidFill>
                  <a:srgbClr val="FFFF00"/>
                </a:solidFill>
              </a:endParaRPr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auto">
            <a:xfrm>
              <a:off x="611560" y="3440613"/>
              <a:ext cx="811248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14388"/>
              <a:r>
                <a:rPr lang="ko-KR" altLang="en-US" sz="1400" b="1" dirty="0">
                  <a:solidFill>
                    <a:schemeClr val="bg1"/>
                  </a:solidFill>
                </a:rPr>
                <a:t>나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. </a:t>
              </a:r>
              <a:r>
                <a:rPr lang="ko-KR" altLang="en-US" sz="1400" b="1" dirty="0">
                  <a:solidFill>
                    <a:schemeClr val="bg1"/>
                  </a:solidFill>
                </a:rPr>
                <a:t>중소기업청 시행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, </a:t>
              </a:r>
              <a:r>
                <a:rPr lang="ko-KR" altLang="en-US" sz="1400" b="1" dirty="0">
                  <a:solidFill>
                    <a:schemeClr val="bg1"/>
                  </a:solidFill>
                </a:rPr>
                <a:t>수출역량강화사업 중 </a:t>
              </a:r>
              <a:r>
                <a:rPr lang="ko-KR" altLang="en-US" sz="1600" b="1" u="sng" dirty="0" smtClean="0">
                  <a:solidFill>
                    <a:schemeClr val="bg1"/>
                  </a:solidFill>
                </a:rPr>
                <a:t>수출유망중소기업육성주관기관 </a:t>
              </a:r>
              <a:r>
                <a:rPr lang="ko-KR" altLang="en-US" sz="1600" b="1" u="sng" dirty="0" err="1" smtClean="0">
                  <a:solidFill>
                    <a:srgbClr val="FFFF00"/>
                  </a:solidFill>
                </a:rPr>
                <a:t>신청시</a:t>
              </a:r>
              <a:r>
                <a:rPr lang="ko-KR" altLang="en-US" sz="1600" b="1" u="sng" dirty="0" smtClean="0">
                  <a:solidFill>
                    <a:srgbClr val="FFFF00"/>
                  </a:solidFill>
                </a:rPr>
                <a:t> 우대</a:t>
              </a:r>
            </a:p>
            <a:p>
              <a:pPr defTabSz="814388"/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11"/>
            <p:cNvSpPr>
              <a:spLocks noChangeArrowheads="1"/>
            </p:cNvSpPr>
            <p:nvPr/>
          </p:nvSpPr>
          <p:spPr bwMode="auto">
            <a:xfrm>
              <a:off x="611535" y="3985319"/>
              <a:ext cx="640873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814388"/>
              <a:r>
                <a:rPr lang="ko-KR" altLang="en-US" sz="1400" b="1" dirty="0">
                  <a:solidFill>
                    <a:schemeClr val="bg1"/>
                  </a:solidFill>
                </a:rPr>
                <a:t>다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. </a:t>
              </a:r>
              <a:r>
                <a:rPr lang="ko-KR" altLang="en-US" sz="1400" b="1" dirty="0">
                  <a:solidFill>
                    <a:schemeClr val="bg1"/>
                  </a:solidFill>
                </a:rPr>
                <a:t>국내외 </a:t>
              </a:r>
              <a:r>
                <a:rPr lang="ko-KR" altLang="en-US" sz="1600" b="1" u="sng" dirty="0">
                  <a:solidFill>
                    <a:srgbClr val="FFFF00"/>
                  </a:solidFill>
                </a:rPr>
                <a:t>유명전시 참여지원</a:t>
              </a:r>
            </a:p>
          </p:txBody>
        </p:sp>
        <p:sp>
          <p:nvSpPr>
            <p:cNvPr id="42" name="Rectangle 20"/>
            <p:cNvSpPr>
              <a:spLocks noChangeArrowheads="1"/>
            </p:cNvSpPr>
            <p:nvPr/>
          </p:nvSpPr>
          <p:spPr bwMode="auto">
            <a:xfrm>
              <a:off x="611560" y="4489375"/>
              <a:ext cx="79565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814388"/>
              <a:r>
                <a:rPr lang="ko-KR" altLang="en-US" sz="1400" b="1" dirty="0">
                  <a:solidFill>
                    <a:schemeClr val="bg1"/>
                  </a:solidFill>
                </a:rPr>
                <a:t>라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. </a:t>
              </a:r>
              <a:r>
                <a:rPr lang="ko-KR" altLang="en-US" sz="1400" b="1" dirty="0">
                  <a:solidFill>
                    <a:schemeClr val="bg1"/>
                  </a:solidFill>
                </a:rPr>
                <a:t>마크사용에 있어 </a:t>
              </a:r>
              <a:r>
                <a:rPr lang="ko-KR" altLang="en-US" sz="1600" b="1" u="sng" dirty="0">
                  <a:solidFill>
                    <a:schemeClr val="bg1"/>
                  </a:solidFill>
                </a:rPr>
                <a:t>호주디자인상</a:t>
              </a:r>
              <a:r>
                <a:rPr lang="en-US" altLang="ko-KR" sz="1600" b="1" u="sng" dirty="0">
                  <a:solidFill>
                    <a:schemeClr val="bg1"/>
                  </a:solidFill>
                </a:rPr>
                <a:t>(AIDA)</a:t>
              </a:r>
              <a:r>
                <a:rPr lang="ko-KR" altLang="en-US" sz="1600" b="1" u="sng" dirty="0">
                  <a:solidFill>
                    <a:schemeClr val="bg1"/>
                  </a:solidFill>
                </a:rPr>
                <a:t>과의 상호인증으로 </a:t>
              </a:r>
              <a:r>
                <a:rPr lang="ko-KR" altLang="en-US" sz="1600" b="1" u="sng" dirty="0">
                  <a:solidFill>
                    <a:srgbClr val="FFFF00"/>
                  </a:solidFill>
                </a:rPr>
                <a:t>마크 부착</a:t>
              </a:r>
              <a:r>
                <a:rPr lang="ko-KR" altLang="en-US" sz="1600" b="1" u="sng" dirty="0">
                  <a:solidFill>
                    <a:schemeClr val="bg1"/>
                  </a:solidFill>
                </a:rPr>
                <a:t>가능</a:t>
              </a:r>
              <a:endParaRPr lang="ko-KR" altLang="en-US" sz="14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43" name="Rectangle 21"/>
            <p:cNvSpPr>
              <a:spLocks noChangeArrowheads="1"/>
            </p:cNvSpPr>
            <p:nvPr/>
          </p:nvSpPr>
          <p:spPr bwMode="auto">
            <a:xfrm>
              <a:off x="611535" y="4921423"/>
              <a:ext cx="640873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814388"/>
              <a:r>
                <a:rPr lang="ko-KR" altLang="en-US" sz="1400" b="1" dirty="0">
                  <a:solidFill>
                    <a:schemeClr val="bg1"/>
                  </a:solidFill>
                </a:rPr>
                <a:t>마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. </a:t>
              </a:r>
              <a:r>
                <a:rPr lang="ko-KR" altLang="en-US" sz="1400" b="1" dirty="0">
                  <a:solidFill>
                    <a:schemeClr val="bg1"/>
                  </a:solidFill>
                </a:rPr>
                <a:t>독일 </a:t>
              </a:r>
              <a:r>
                <a:rPr lang="en-US" altLang="ko-KR" sz="1600" b="1" u="sng" dirty="0" err="1">
                  <a:solidFill>
                    <a:schemeClr val="bg1"/>
                  </a:solidFill>
                </a:rPr>
                <a:t>iF</a:t>
              </a:r>
              <a:r>
                <a:rPr lang="en-US" altLang="ko-KR" sz="1600" b="1" u="sng" dirty="0">
                  <a:solidFill>
                    <a:schemeClr val="bg1"/>
                  </a:solidFill>
                </a:rPr>
                <a:t> </a:t>
              </a:r>
              <a:r>
                <a:rPr lang="ko-KR" altLang="en-US" sz="1600" b="1" u="sng" dirty="0">
                  <a:solidFill>
                    <a:schemeClr val="bg1"/>
                  </a:solidFill>
                </a:rPr>
                <a:t>디자인상</a:t>
              </a:r>
              <a:r>
                <a:rPr lang="ko-KR" altLang="en-US" sz="1400" b="1" u="sng" dirty="0">
                  <a:solidFill>
                    <a:schemeClr val="bg1"/>
                  </a:solidFill>
                </a:rPr>
                <a:t>과 </a:t>
              </a:r>
              <a:r>
                <a:rPr lang="ko-KR" altLang="en-US" sz="1400" b="1" dirty="0">
                  <a:solidFill>
                    <a:schemeClr val="bg1"/>
                  </a:solidFill>
                </a:rPr>
                <a:t>협약에 따른 </a:t>
              </a:r>
              <a:r>
                <a:rPr lang="en-US" altLang="ko-KR" sz="1600" b="1" u="sng" dirty="0">
                  <a:solidFill>
                    <a:srgbClr val="FFFF00"/>
                  </a:solidFill>
                </a:rPr>
                <a:t>1</a:t>
              </a:r>
              <a:r>
                <a:rPr lang="ko-KR" altLang="en-US" sz="1600" b="1" u="sng" dirty="0">
                  <a:solidFill>
                    <a:srgbClr val="FFFF00"/>
                  </a:solidFill>
                </a:rPr>
                <a:t>차 </a:t>
              </a:r>
              <a:r>
                <a:rPr lang="ko-KR" altLang="en-US" sz="1600" b="1" u="sng" dirty="0" err="1" smtClean="0">
                  <a:solidFill>
                    <a:srgbClr val="FFFF00"/>
                  </a:solidFill>
                </a:rPr>
                <a:t>심사료</a:t>
              </a:r>
              <a:r>
                <a:rPr lang="ko-KR" altLang="en-US" sz="1600" b="1" u="sng" dirty="0" smtClean="0">
                  <a:solidFill>
                    <a:srgbClr val="FFFF00"/>
                  </a:solidFill>
                </a:rPr>
                <a:t> 할인</a:t>
              </a:r>
              <a:endParaRPr lang="ko-KR" altLang="en-US" sz="1600" b="1" u="sng" dirty="0">
                <a:solidFill>
                  <a:srgbClr val="FFFF00"/>
                </a:solidFill>
              </a:endParaRPr>
            </a:p>
          </p:txBody>
        </p:sp>
        <p:sp>
          <p:nvSpPr>
            <p:cNvPr id="44" name="Rectangle 22"/>
            <p:cNvSpPr>
              <a:spLocks noChangeArrowheads="1"/>
            </p:cNvSpPr>
            <p:nvPr/>
          </p:nvSpPr>
          <p:spPr bwMode="auto">
            <a:xfrm>
              <a:off x="611560" y="5353471"/>
              <a:ext cx="81563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14388"/>
              <a:r>
                <a:rPr lang="ko-KR" altLang="en-US" sz="1400" b="1" dirty="0">
                  <a:solidFill>
                    <a:schemeClr val="bg1"/>
                  </a:solidFill>
                </a:rPr>
                <a:t>바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. KIDP </a:t>
              </a:r>
              <a:r>
                <a:rPr lang="ko-KR" altLang="en-US" sz="1400" b="1" dirty="0">
                  <a:solidFill>
                    <a:schemeClr val="bg1"/>
                  </a:solidFill>
                </a:rPr>
                <a:t>홈페이지 및 언론 매체를 통하여 정부가 인정한 </a:t>
              </a:r>
              <a:r>
                <a:rPr lang="ko-KR" altLang="en-US" sz="1600" b="1" u="sng" dirty="0" smtClean="0">
                  <a:solidFill>
                    <a:schemeClr val="bg1"/>
                  </a:solidFill>
                </a:rPr>
                <a:t>우수디자인 </a:t>
              </a:r>
              <a:r>
                <a:rPr lang="en-US" altLang="ko-KR" sz="1600" b="1" u="sng" dirty="0" smtClean="0">
                  <a:solidFill>
                    <a:srgbClr val="FFFF00"/>
                  </a:solidFill>
                </a:rPr>
                <a:t>GD </a:t>
              </a:r>
              <a:r>
                <a:rPr lang="ko-KR" altLang="en-US" sz="1600" b="1" u="sng" dirty="0" smtClean="0">
                  <a:solidFill>
                    <a:srgbClr val="FFFF00"/>
                  </a:solidFill>
                </a:rPr>
                <a:t>상품임을 수시 홍보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684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0" y="692696"/>
            <a:ext cx="9144000" cy="6165304"/>
          </a:xfrm>
          <a:prstGeom prst="rect">
            <a:avLst/>
          </a:prstGeom>
          <a:gradFill flip="none" rotWithShape="1">
            <a:gsLst>
              <a:gs pos="2500">
                <a:srgbClr val="121A0C">
                  <a:lumMod val="72000"/>
                </a:srgbClr>
              </a:gs>
              <a:gs pos="100000">
                <a:srgbClr val="0C1208"/>
              </a:gs>
              <a:gs pos="66000">
                <a:srgbClr val="1825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" name="Picture 3" descr="C:\Users\Mos\Desktop\g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7772"/>
            <a:ext cx="603500" cy="50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직사각형 18"/>
          <p:cNvSpPr/>
          <p:nvPr/>
        </p:nvSpPr>
        <p:spPr>
          <a:xfrm>
            <a:off x="6388990" y="1196752"/>
            <a:ext cx="2287466" cy="2923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1300" b="1" dirty="0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FFFF00"/>
                </a:solidFill>
              </a:rPr>
              <a:t>선정신청서 작성법</a:t>
            </a:r>
            <a:endParaRPr lang="ko-KR" altLang="en-US" sz="1300" b="1" dirty="0">
              <a:ln>
                <a:solidFill>
                  <a:schemeClr val="bg1">
                    <a:alpha val="2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cxnSp>
        <p:nvCxnSpPr>
          <p:cNvPr id="20" name="직선 연결선 19"/>
          <p:cNvCxnSpPr/>
          <p:nvPr/>
        </p:nvCxnSpPr>
        <p:spPr>
          <a:xfrm flipV="1">
            <a:off x="6316982" y="1196752"/>
            <a:ext cx="0" cy="292388"/>
          </a:xfrm>
          <a:prstGeom prst="line">
            <a:avLst/>
          </a:prstGeom>
          <a:ln w="698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타원 21"/>
          <p:cNvSpPr/>
          <p:nvPr/>
        </p:nvSpPr>
        <p:spPr>
          <a:xfrm>
            <a:off x="7812360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8052804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8283230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8523674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/>
          <p:cNvSpPr/>
          <p:nvPr/>
        </p:nvSpPr>
        <p:spPr>
          <a:xfrm>
            <a:off x="8764118" y="404664"/>
            <a:ext cx="200370" cy="18033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711004" y="179348"/>
            <a:ext cx="62372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14388"/>
            <a:r>
              <a:rPr lang="en-US" altLang="ko-KR" dirty="0">
                <a:solidFill>
                  <a:srgbClr val="3E632B"/>
                </a:solidFill>
              </a:rPr>
              <a:t> </a:t>
            </a:r>
            <a:r>
              <a:rPr lang="en-US" altLang="ko-KR" b="1" dirty="0" smtClean="0">
                <a:solidFill>
                  <a:srgbClr val="3E632B"/>
                </a:solidFill>
              </a:rPr>
              <a:t>2012</a:t>
            </a:r>
            <a:r>
              <a:rPr lang="ko-KR" altLang="en-US" b="1" dirty="0">
                <a:solidFill>
                  <a:srgbClr val="3E632B"/>
                </a:solidFill>
              </a:rPr>
              <a:t> </a:t>
            </a:r>
            <a:r>
              <a:rPr lang="ko-KR" altLang="en-US" b="1" dirty="0" smtClean="0">
                <a:solidFill>
                  <a:srgbClr val="3E632B"/>
                </a:solidFill>
              </a:rPr>
              <a:t>우수디자인</a:t>
            </a:r>
            <a:r>
              <a:rPr lang="en-US" altLang="ko-KR" b="1" dirty="0" smtClean="0">
                <a:solidFill>
                  <a:srgbClr val="3E632B"/>
                </a:solidFill>
              </a:rPr>
              <a:t>(GD)</a:t>
            </a:r>
            <a:r>
              <a:rPr lang="ko-KR" altLang="en-US" b="1" dirty="0" smtClean="0">
                <a:solidFill>
                  <a:srgbClr val="3E632B"/>
                </a:solidFill>
              </a:rPr>
              <a:t> 상품선정</a:t>
            </a:r>
            <a:endParaRPr lang="ko-KR" altLang="en-US" b="1" dirty="0">
              <a:solidFill>
                <a:srgbClr val="3E632B"/>
              </a:solidFill>
            </a:endParaRPr>
          </a:p>
        </p:txBody>
      </p:sp>
      <p:sp>
        <p:nvSpPr>
          <p:cNvPr id="51" name="직사각형 13"/>
          <p:cNvSpPr>
            <a:spLocks noChangeArrowheads="1"/>
          </p:cNvSpPr>
          <p:nvPr/>
        </p:nvSpPr>
        <p:spPr bwMode="auto">
          <a:xfrm>
            <a:off x="5868144" y="2572449"/>
            <a:ext cx="3519487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kumimoji="0" lang="en-US" altLang="ko-KR" sz="11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kumimoji="0" lang="en-US" altLang="ko-KR" sz="11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kumimoji="0" lang="ko-KR" altLang="en-US" sz="11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신청 회사 정보 확인</a:t>
            </a:r>
            <a:r>
              <a:rPr kumimoji="0" lang="en-US" altLang="ko-KR" sz="11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kumimoji="0" lang="en-US" altLang="ko-KR" sz="11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 1) </a:t>
            </a:r>
            <a:r>
              <a:rPr kumimoji="0" lang="ko-KR" altLang="en-US" sz="11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계산서 발행에 필요한 사항이므로 </a:t>
            </a:r>
            <a:endParaRPr kumimoji="0" lang="en-US" altLang="ko-KR" sz="1100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11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1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    </a:t>
            </a:r>
            <a:r>
              <a:rPr kumimoji="0" lang="ko-KR" altLang="en-US" sz="11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정확하게 </a:t>
            </a:r>
            <a:r>
              <a:rPr kumimoji="0" lang="ko-KR" altLang="en-US" sz="11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기입</a:t>
            </a:r>
            <a:r>
              <a:rPr kumimoji="0" lang="en-US" altLang="ko-KR" sz="11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kumimoji="0" lang="en-US" altLang="ko-KR" sz="11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 2) </a:t>
            </a:r>
            <a:r>
              <a:rPr kumimoji="0" lang="ko-KR" altLang="en-US" sz="11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최초 선정 신청 시</a:t>
            </a:r>
            <a:r>
              <a:rPr kumimoji="0" lang="en-US" altLang="ko-KR" sz="11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1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영문 기업명</a:t>
            </a:r>
            <a:r>
              <a:rPr kumimoji="0" lang="en-US" altLang="ko-KR" sz="11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11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1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   </a:t>
            </a:r>
            <a:r>
              <a:rPr kumimoji="0" lang="ko-KR" altLang="en-US" sz="11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대표자명</a:t>
            </a:r>
            <a:r>
              <a:rPr kumimoji="0" lang="en-US" altLang="ko-KR" sz="11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kumimoji="0" lang="ko-KR" altLang="en-US" sz="11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주소</a:t>
            </a:r>
            <a:r>
              <a:rPr kumimoji="0" lang="en-US" altLang="ko-KR" sz="11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1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업종</a:t>
            </a:r>
            <a:r>
              <a:rPr kumimoji="0" lang="en-US" altLang="ko-KR" sz="11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11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정보 입력</a:t>
            </a:r>
            <a:r>
              <a:rPr kumimoji="0" lang="en-US" altLang="ko-KR" sz="11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342900" indent="-342900">
              <a:lnSpc>
                <a:spcPct val="150000"/>
              </a:lnSpc>
              <a:defRPr/>
            </a:pPr>
            <a:endParaRPr lang="en-US" altLang="ko-KR" sz="11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11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11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업무 담당자 정보 입력</a:t>
            </a:r>
            <a:r>
              <a:rPr lang="en-US" altLang="ko-KR" sz="11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11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 1) </a:t>
            </a:r>
            <a:r>
              <a:rPr lang="ko-KR" altLang="en-US" sz="11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심사 결과 및 우편물 발송에 필요한</a:t>
            </a:r>
            <a:endParaRPr lang="en-US" altLang="ko-KR" sz="11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11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   </a:t>
            </a:r>
            <a:r>
              <a:rPr lang="ko-KR" altLang="en-US" sz="11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사항이므로 정확하게 기입</a:t>
            </a:r>
            <a:r>
              <a:rPr lang="en-US" altLang="ko-KR" sz="11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11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 2) </a:t>
            </a:r>
            <a:r>
              <a:rPr lang="ko-KR" altLang="en-US" sz="11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내 정보 수정 메뉴에서 수정 가능</a:t>
            </a:r>
            <a:r>
              <a:rPr lang="en-US" altLang="ko-KR" sz="11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11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00770" y="1598174"/>
            <a:ext cx="4907334" cy="4639138"/>
            <a:chOff x="312738" y="771525"/>
            <a:chExt cx="5954712" cy="5629275"/>
          </a:xfrm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738" y="771525"/>
              <a:ext cx="3619500" cy="5629275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직사각형 56"/>
            <p:cNvSpPr/>
            <p:nvPr/>
          </p:nvSpPr>
          <p:spPr>
            <a:xfrm>
              <a:off x="1143000" y="2247900"/>
              <a:ext cx="2686050" cy="1419225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pic>
          <p:nvPicPr>
            <p:cNvPr id="58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90725" y="1412875"/>
              <a:ext cx="4265613" cy="21590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9" name="타원 58"/>
            <p:cNvSpPr/>
            <p:nvPr/>
          </p:nvSpPr>
          <p:spPr>
            <a:xfrm>
              <a:off x="1895475" y="1390650"/>
              <a:ext cx="219075" cy="2190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400" dirty="0">
                  <a:latin typeface="HY견고딕" pitchFamily="18" charset="-127"/>
                  <a:ea typeface="HY견고딕" pitchFamily="18" charset="-127"/>
                </a:rPr>
                <a:t>1</a:t>
              </a:r>
              <a:endParaRPr lang="ko-KR" altLang="en-US" sz="1400" dirty="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1143000" y="3752850"/>
              <a:ext cx="2686050" cy="12954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pic>
          <p:nvPicPr>
            <p:cNvPr id="61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90725" y="4098925"/>
              <a:ext cx="4276725" cy="201771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2" name="타원 61"/>
            <p:cNvSpPr/>
            <p:nvPr/>
          </p:nvSpPr>
          <p:spPr>
            <a:xfrm>
              <a:off x="1895475" y="4086225"/>
              <a:ext cx="219075" cy="2190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400" dirty="0">
                  <a:latin typeface="HY견고딕" pitchFamily="18" charset="-127"/>
                  <a:ea typeface="HY견고딕" pitchFamily="18" charset="-127"/>
                </a:rPr>
                <a:t>2</a:t>
              </a:r>
              <a:endParaRPr lang="ko-KR" altLang="en-US" sz="1400" dirty="0"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63" name="모서리가 둥근 직사각형 62"/>
          <p:cNvSpPr/>
          <p:nvPr/>
        </p:nvSpPr>
        <p:spPr>
          <a:xfrm>
            <a:off x="5724128" y="2420888"/>
            <a:ext cx="3115754" cy="3312368"/>
          </a:xfrm>
          <a:prstGeom prst="round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endParaRPr lang="ko-KR" alt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13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/>
          <p:cNvSpPr/>
          <p:nvPr/>
        </p:nvSpPr>
        <p:spPr>
          <a:xfrm>
            <a:off x="0" y="692696"/>
            <a:ext cx="9144000" cy="6165304"/>
          </a:xfrm>
          <a:prstGeom prst="rect">
            <a:avLst/>
          </a:prstGeom>
          <a:gradFill flip="none" rotWithShape="1">
            <a:gsLst>
              <a:gs pos="2500">
                <a:srgbClr val="121A0C">
                  <a:lumMod val="72000"/>
                </a:srgbClr>
              </a:gs>
              <a:gs pos="100000">
                <a:srgbClr val="0C1208"/>
              </a:gs>
              <a:gs pos="66000">
                <a:srgbClr val="1825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8" name="Picture 3" descr="C:\Users\Mos\Desktop\g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7772"/>
            <a:ext cx="603500" cy="50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직사각형 13"/>
          <p:cNvSpPr>
            <a:spLocks noChangeArrowheads="1"/>
          </p:cNvSpPr>
          <p:nvPr/>
        </p:nvSpPr>
        <p:spPr bwMode="auto">
          <a:xfrm>
            <a:off x="5292080" y="2019032"/>
            <a:ext cx="3536789" cy="350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kumimoji="0" lang="en-US" altLang="ko-KR" sz="10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kumimoji="0" lang="en-US" altLang="ko-KR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kumimoji="0" lang="ko-KR" altLang="en-US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신청 상품에 대한 정보 입력</a:t>
            </a:r>
            <a:r>
              <a:rPr kumimoji="0" lang="en-US" altLang="ko-KR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kumimoji="0" lang="en-US" altLang="ko-KR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kumimoji="0"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1)  * </a:t>
            </a:r>
            <a:r>
              <a:rPr kumimoji="0"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항목은 필수 입력</a:t>
            </a:r>
            <a:r>
              <a:rPr kumimoji="0"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05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계산서 발행 업체 선택</a:t>
            </a:r>
            <a:r>
              <a:rPr lang="en-US" altLang="ko-KR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9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9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계산서 발행 업체를 선택한 후</a:t>
            </a:r>
            <a:r>
              <a:rPr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하단에 </a:t>
            </a:r>
            <a:r>
              <a:rPr lang="ko-KR" altLang="en-US" sz="9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업체</a:t>
            </a:r>
            <a:endParaRPr lang="en-US" altLang="ko-KR" sz="900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9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  정보와 </a:t>
            </a:r>
            <a:r>
              <a:rPr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사업자등록증 </a:t>
            </a:r>
            <a:r>
              <a:rPr lang="ko-KR" altLang="en-US" sz="900" dirty="0" err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캡쳐</a:t>
            </a:r>
            <a:r>
              <a:rPr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이미지를 필히 등록</a:t>
            </a:r>
            <a:r>
              <a:rPr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05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lang="ko-KR" altLang="en-US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최초 판매일</a:t>
            </a:r>
            <a:r>
              <a:rPr lang="en-US" altLang="ko-KR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판매가 필수 등록</a:t>
            </a:r>
            <a:r>
              <a:rPr lang="en-US" altLang="ko-KR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05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(</a:t>
            </a:r>
            <a:r>
              <a:rPr lang="ko-KR" altLang="en-US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출시예정상품은 예정일</a:t>
            </a:r>
            <a:r>
              <a:rPr lang="en-US" altLang="ko-KR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예정가로 등록</a:t>
            </a:r>
            <a:r>
              <a:rPr lang="en-US" altLang="ko-KR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]</a:t>
            </a:r>
          </a:p>
          <a:p>
            <a:pPr>
              <a:lnSpc>
                <a:spcPct val="150000"/>
              </a:lnSpc>
            </a:pPr>
            <a:endParaRPr lang="en-US" altLang="ko-KR" sz="105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4. </a:t>
            </a:r>
            <a:r>
              <a:rPr lang="ko-KR" altLang="en-US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지적재산권</a:t>
            </a:r>
            <a:r>
              <a:rPr lang="en-US" altLang="ko-KR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상품인증사항</a:t>
            </a:r>
            <a:r>
              <a:rPr lang="en-US" altLang="ko-KR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해외디자인수상 내역 입력 시</a:t>
            </a:r>
            <a:r>
              <a:rPr lang="en-US" altLang="ko-KR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수상 내역에 대한 정보 입력 후</a:t>
            </a:r>
            <a:r>
              <a:rPr lang="en-US" altLang="ko-KR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증빙 </a:t>
            </a:r>
            <a:r>
              <a:rPr lang="ko-KR" altLang="en-US" sz="105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자료 필히 </a:t>
            </a:r>
            <a:r>
              <a:rPr lang="ko-KR" altLang="en-US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등록</a:t>
            </a:r>
            <a:r>
              <a:rPr lang="en-US" altLang="ko-KR" sz="105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900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1</a:t>
            </a:r>
            <a:r>
              <a:rPr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수상 내역이 </a:t>
            </a:r>
            <a:r>
              <a:rPr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건 이상일 경우</a:t>
            </a:r>
            <a:r>
              <a:rPr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추가 버튼을 클릭하여 입력</a:t>
            </a:r>
            <a:r>
              <a:rPr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9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파일형식 </a:t>
            </a:r>
            <a:r>
              <a:rPr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JPG, JPEG, PNG, GIF</a:t>
            </a:r>
            <a:r>
              <a:rPr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등 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578179" y="1657464"/>
            <a:ext cx="4425869" cy="4651856"/>
            <a:chOff x="290147" y="771526"/>
            <a:chExt cx="5460022" cy="5738813"/>
          </a:xfrm>
        </p:grpSpPr>
        <p:pic>
          <p:nvPicPr>
            <p:cNvPr id="717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147" y="771526"/>
              <a:ext cx="2576146" cy="5738813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직사각형 16"/>
            <p:cNvSpPr/>
            <p:nvPr/>
          </p:nvSpPr>
          <p:spPr>
            <a:xfrm>
              <a:off x="896816" y="2990850"/>
              <a:ext cx="1820008" cy="1495425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896816" y="5572125"/>
              <a:ext cx="1820008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720970" y="1628775"/>
              <a:ext cx="202223" cy="2190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400" dirty="0">
                  <a:latin typeface="HY견고딕" pitchFamily="18" charset="-127"/>
                  <a:ea typeface="HY견고딕" pitchFamily="18" charset="-127"/>
                </a:rPr>
                <a:t>1</a:t>
              </a:r>
              <a:endParaRPr lang="ko-KR" altLang="en-US" sz="1400" dirty="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1" name="타원 20"/>
            <p:cNvSpPr/>
            <p:nvPr/>
          </p:nvSpPr>
          <p:spPr>
            <a:xfrm>
              <a:off x="720970" y="2952751"/>
              <a:ext cx="202223" cy="2190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400" dirty="0">
                  <a:latin typeface="HY견고딕" pitchFamily="18" charset="-127"/>
                  <a:ea typeface="HY견고딕" pitchFamily="18" charset="-127"/>
                </a:rPr>
                <a:t>2</a:t>
              </a:r>
              <a:endParaRPr lang="ko-KR" altLang="en-US" sz="1400" dirty="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5" name="타원 24"/>
            <p:cNvSpPr/>
            <p:nvPr/>
          </p:nvSpPr>
          <p:spPr>
            <a:xfrm>
              <a:off x="720970" y="5314951"/>
              <a:ext cx="202223" cy="2190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400" dirty="0">
                  <a:latin typeface="HY견고딕" pitchFamily="18" charset="-127"/>
                  <a:ea typeface="HY견고딕" pitchFamily="18" charset="-127"/>
                </a:rPr>
                <a:t>3</a:t>
              </a:r>
              <a:endParaRPr lang="ko-KR" altLang="en-US" sz="1400" dirty="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6" name="타원 25"/>
            <p:cNvSpPr/>
            <p:nvPr/>
          </p:nvSpPr>
          <p:spPr>
            <a:xfrm>
              <a:off x="720970" y="5619751"/>
              <a:ext cx="202223" cy="2190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400" dirty="0">
                  <a:latin typeface="HY견고딕" pitchFamily="18" charset="-127"/>
                  <a:ea typeface="HY견고딕" pitchFamily="18" charset="-127"/>
                </a:rPr>
                <a:t>4</a:t>
              </a:r>
              <a:endParaRPr lang="ko-KR" altLang="en-US" sz="1400" dirty="0">
                <a:latin typeface="HY견고딕" pitchFamily="18" charset="-127"/>
                <a:ea typeface="HY견고딕" pitchFamily="18" charset="-127"/>
              </a:endParaRPr>
            </a:p>
          </p:txBody>
        </p:sp>
        <p:pic>
          <p:nvPicPr>
            <p:cNvPr id="44036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73823" y="4943476"/>
              <a:ext cx="4149969" cy="8286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4037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65031" y="5857876"/>
              <a:ext cx="4149969" cy="53022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7182" name="그룹 37"/>
            <p:cNvGrpSpPr>
              <a:grpSpLocks/>
            </p:cNvGrpSpPr>
            <p:nvPr/>
          </p:nvGrpSpPr>
          <p:grpSpPr bwMode="auto">
            <a:xfrm>
              <a:off x="1582615" y="866776"/>
              <a:ext cx="4167554" cy="2305049"/>
              <a:chOff x="1714500" y="885826"/>
              <a:chExt cx="4514850" cy="2305049"/>
            </a:xfrm>
          </p:grpSpPr>
          <p:sp>
            <p:nvSpPr>
              <p:cNvPr id="34" name="직사각형 33"/>
              <p:cNvSpPr/>
              <p:nvPr/>
            </p:nvSpPr>
            <p:spPr>
              <a:xfrm>
                <a:off x="1714500" y="885826"/>
                <a:ext cx="4514850" cy="230504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pic>
            <p:nvPicPr>
              <p:cNvPr id="7186" name="Picture 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6105"/>
              <a:stretch>
                <a:fillRect/>
              </a:stretch>
            </p:blipFill>
            <p:spPr bwMode="auto">
              <a:xfrm>
                <a:off x="1743076" y="898324"/>
                <a:ext cx="4448174" cy="5590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7" name="Picture 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972" b="39938"/>
              <a:stretch>
                <a:fillRect/>
              </a:stretch>
            </p:blipFill>
            <p:spPr bwMode="auto">
              <a:xfrm>
                <a:off x="1733551" y="1447800"/>
                <a:ext cx="4448174" cy="1733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9" name="직사각형 38"/>
            <p:cNvSpPr/>
            <p:nvPr/>
          </p:nvSpPr>
          <p:spPr>
            <a:xfrm>
              <a:off x="4888524" y="5543551"/>
              <a:ext cx="342900" cy="200025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cxnSp>
          <p:nvCxnSpPr>
            <p:cNvPr id="41" name="꺾인 연결선 40"/>
            <p:cNvCxnSpPr>
              <a:stCxn id="39" idx="3"/>
              <a:endCxn id="44037" idx="3"/>
            </p:cNvCxnSpPr>
            <p:nvPr/>
          </p:nvCxnSpPr>
          <p:spPr>
            <a:xfrm>
              <a:off x="5231424" y="5643564"/>
              <a:ext cx="483577" cy="479425"/>
            </a:xfrm>
            <a:prstGeom prst="bentConnector3">
              <a:avLst>
                <a:gd name="adj1" fmla="val 143636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직사각형 29"/>
          <p:cNvSpPr/>
          <p:nvPr/>
        </p:nvSpPr>
        <p:spPr>
          <a:xfrm>
            <a:off x="6388990" y="1196752"/>
            <a:ext cx="2287466" cy="2923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1300" b="1" dirty="0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FFFF00"/>
                </a:solidFill>
              </a:rPr>
              <a:t>선정신청서 작성</a:t>
            </a:r>
            <a:endParaRPr lang="ko-KR" altLang="en-US" sz="1300" b="1" dirty="0">
              <a:ln>
                <a:solidFill>
                  <a:schemeClr val="bg1">
                    <a:alpha val="2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cxnSp>
        <p:nvCxnSpPr>
          <p:cNvPr id="31" name="직선 연결선 30"/>
          <p:cNvCxnSpPr/>
          <p:nvPr/>
        </p:nvCxnSpPr>
        <p:spPr>
          <a:xfrm flipV="1">
            <a:off x="6316982" y="1196752"/>
            <a:ext cx="0" cy="292388"/>
          </a:xfrm>
          <a:prstGeom prst="line">
            <a:avLst/>
          </a:prstGeom>
          <a:ln w="698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모서리가 둥근 직사각형 31"/>
          <p:cNvSpPr/>
          <p:nvPr/>
        </p:nvSpPr>
        <p:spPr>
          <a:xfrm>
            <a:off x="5220072" y="1844824"/>
            <a:ext cx="3619810" cy="4464496"/>
          </a:xfrm>
          <a:prstGeom prst="round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endParaRPr lang="ko-KR" altLang="en-US" sz="900" dirty="0">
              <a:solidFill>
                <a:schemeClr val="bg1"/>
              </a:solidFill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7812360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/>
          <p:cNvSpPr/>
          <p:nvPr/>
        </p:nvSpPr>
        <p:spPr>
          <a:xfrm>
            <a:off x="8052804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/>
          <p:cNvSpPr/>
          <p:nvPr/>
        </p:nvSpPr>
        <p:spPr>
          <a:xfrm>
            <a:off x="8283230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/>
          <p:cNvSpPr/>
          <p:nvPr/>
        </p:nvSpPr>
        <p:spPr>
          <a:xfrm>
            <a:off x="8523674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/>
          <p:cNvSpPr/>
          <p:nvPr/>
        </p:nvSpPr>
        <p:spPr>
          <a:xfrm>
            <a:off x="8764118" y="404664"/>
            <a:ext cx="200370" cy="18033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711004" y="179348"/>
            <a:ext cx="62372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14388"/>
            <a:r>
              <a:rPr lang="en-US" altLang="ko-KR" dirty="0">
                <a:solidFill>
                  <a:srgbClr val="3E632B"/>
                </a:solidFill>
              </a:rPr>
              <a:t> </a:t>
            </a:r>
            <a:r>
              <a:rPr lang="en-US" altLang="ko-KR" b="1" dirty="0" smtClean="0">
                <a:solidFill>
                  <a:srgbClr val="3E632B"/>
                </a:solidFill>
              </a:rPr>
              <a:t>2012</a:t>
            </a:r>
            <a:r>
              <a:rPr lang="ko-KR" altLang="en-US" b="1" dirty="0">
                <a:solidFill>
                  <a:srgbClr val="3E632B"/>
                </a:solidFill>
              </a:rPr>
              <a:t> </a:t>
            </a:r>
            <a:r>
              <a:rPr lang="ko-KR" altLang="en-US" b="1" dirty="0" smtClean="0">
                <a:solidFill>
                  <a:srgbClr val="3E632B"/>
                </a:solidFill>
              </a:rPr>
              <a:t>우수디자인</a:t>
            </a:r>
            <a:r>
              <a:rPr lang="en-US" altLang="ko-KR" b="1" dirty="0" smtClean="0">
                <a:solidFill>
                  <a:srgbClr val="3E632B"/>
                </a:solidFill>
              </a:rPr>
              <a:t>(GD)</a:t>
            </a:r>
            <a:r>
              <a:rPr lang="ko-KR" altLang="en-US" b="1" dirty="0" smtClean="0">
                <a:solidFill>
                  <a:srgbClr val="3E632B"/>
                </a:solidFill>
              </a:rPr>
              <a:t> 상품선정</a:t>
            </a:r>
            <a:endParaRPr lang="ko-KR" altLang="en-US" b="1" dirty="0">
              <a:solidFill>
                <a:srgbClr val="3E63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95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0" y="692696"/>
            <a:ext cx="9144000" cy="6165304"/>
          </a:xfrm>
          <a:prstGeom prst="rect">
            <a:avLst/>
          </a:prstGeom>
          <a:gradFill flip="none" rotWithShape="1">
            <a:gsLst>
              <a:gs pos="2500">
                <a:srgbClr val="121A0C">
                  <a:lumMod val="72000"/>
                </a:srgbClr>
              </a:gs>
              <a:gs pos="100000">
                <a:srgbClr val="0C1208"/>
              </a:gs>
              <a:gs pos="66000">
                <a:srgbClr val="1825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82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22" y="1635621"/>
            <a:ext cx="3976570" cy="474570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직사각형 13"/>
          <p:cNvSpPr>
            <a:spLocks noChangeArrowheads="1"/>
          </p:cNvSpPr>
          <p:nvPr/>
        </p:nvSpPr>
        <p:spPr bwMode="auto">
          <a:xfrm>
            <a:off x="5652120" y="1949058"/>
            <a:ext cx="3248757" cy="241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kumimoji="0" lang="en-US" altLang="ko-KR" sz="10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kumimoji="0" lang="en-US" altLang="ko-KR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kumimoji="0" lang="ko-KR" altLang="en-US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신청 상품 이미지 첨부</a:t>
            </a:r>
            <a:r>
              <a:rPr kumimoji="0" lang="en-US" altLang="ko-KR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kumimoji="0" lang="en-US" altLang="ko-KR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kumimoji="0"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1)  </a:t>
            </a:r>
            <a:r>
              <a:rPr kumimoji="0"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주 이미지</a:t>
            </a:r>
            <a:r>
              <a:rPr kumimoji="0"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- </a:t>
            </a:r>
            <a:r>
              <a:rPr kumimoji="0"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필수 첨부</a:t>
            </a:r>
            <a:r>
              <a:rPr kumimoji="0"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kumimoji="0"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kumimoji="0" lang="en-US" altLang="ko-KR" sz="9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kumimoji="0"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2) </a:t>
            </a:r>
            <a:r>
              <a:rPr kumimoji="0"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보조 이미지 </a:t>
            </a:r>
            <a:r>
              <a:rPr kumimoji="0"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– </a:t>
            </a:r>
            <a:r>
              <a:rPr kumimoji="0"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선택 첨부</a:t>
            </a:r>
            <a:r>
              <a:rPr kumimoji="0"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342900" indent="-342900">
              <a:lnSpc>
                <a:spcPct val="150000"/>
              </a:lnSpc>
              <a:defRPr/>
            </a:pPr>
            <a:endParaRPr lang="en-US" altLang="ko-KR" sz="105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상품 이미지는 심사 시</a:t>
            </a:r>
            <a:r>
              <a:rPr lang="en-US" altLang="ko-KR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중요한 자료</a:t>
            </a:r>
            <a:r>
              <a:rPr lang="en-US" altLang="ko-KR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342900" indent="-342900">
              <a:lnSpc>
                <a:spcPct val="150000"/>
              </a:lnSpc>
              <a:defRPr/>
            </a:pPr>
            <a:endParaRPr lang="en-US" altLang="ko-KR" sz="105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3. RGB </a:t>
            </a:r>
            <a:r>
              <a:rPr lang="ko-KR" altLang="en-US" sz="1050" dirty="0" err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포멧의</a:t>
            </a:r>
            <a:r>
              <a:rPr lang="ko-KR" altLang="en-US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jpg </a:t>
            </a:r>
            <a:r>
              <a:rPr lang="ko-KR" altLang="en-US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이미지 파일만 가능</a:t>
            </a:r>
            <a:r>
              <a:rPr lang="en-US" altLang="ko-KR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342900" indent="-342900">
              <a:lnSpc>
                <a:spcPct val="150000"/>
              </a:lnSpc>
              <a:defRPr/>
            </a:pPr>
            <a:endParaRPr lang="en-US" altLang="ko-KR" sz="105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4. </a:t>
            </a:r>
            <a:r>
              <a:rPr lang="ko-KR" altLang="en-US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이미지 파일의 용량은 </a:t>
            </a:r>
            <a:r>
              <a:rPr lang="en-US" altLang="ko-KR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500Kb </a:t>
            </a:r>
            <a:r>
              <a:rPr lang="ko-KR" altLang="en-US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이하</a:t>
            </a:r>
            <a:r>
              <a:rPr lang="en-US" altLang="ko-KR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105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1493508" y="4406256"/>
            <a:ext cx="170530" cy="18474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400" dirty="0">
                <a:latin typeface="HY견고딕" pitchFamily="18" charset="-127"/>
                <a:ea typeface="HY견고딕" pitchFamily="18" charset="-127"/>
              </a:rPr>
              <a:t>1</a:t>
            </a:r>
            <a:endParaRPr lang="ko-KR" altLang="en-US" sz="14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33" name="Picture 3" descr="C:\Users\Mos\Desktop\g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7772"/>
            <a:ext cx="603500" cy="50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직사각형 34"/>
          <p:cNvSpPr/>
          <p:nvPr/>
        </p:nvSpPr>
        <p:spPr>
          <a:xfrm>
            <a:off x="6388990" y="1196752"/>
            <a:ext cx="2287466" cy="2923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1300" b="1" dirty="0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FFFF00"/>
                </a:solidFill>
              </a:rPr>
              <a:t>선정신청서 작성</a:t>
            </a:r>
            <a:endParaRPr lang="ko-KR" altLang="en-US" sz="1300" b="1" dirty="0">
              <a:ln>
                <a:solidFill>
                  <a:schemeClr val="bg1">
                    <a:alpha val="2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cxnSp>
        <p:nvCxnSpPr>
          <p:cNvPr id="36" name="직선 연결선 35"/>
          <p:cNvCxnSpPr/>
          <p:nvPr/>
        </p:nvCxnSpPr>
        <p:spPr>
          <a:xfrm flipV="1">
            <a:off x="6316982" y="1196752"/>
            <a:ext cx="0" cy="292388"/>
          </a:xfrm>
          <a:prstGeom prst="line">
            <a:avLst/>
          </a:prstGeom>
          <a:ln w="698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모서리가 둥근 직사각형 36"/>
          <p:cNvSpPr/>
          <p:nvPr/>
        </p:nvSpPr>
        <p:spPr>
          <a:xfrm>
            <a:off x="5508104" y="1844825"/>
            <a:ext cx="3331778" cy="3096344"/>
          </a:xfrm>
          <a:prstGeom prst="round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endParaRPr lang="ko-KR" altLang="en-US" sz="900" dirty="0">
              <a:solidFill>
                <a:schemeClr val="bg1"/>
              </a:solidFill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7812360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8052804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8283230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8523674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8764118" y="404664"/>
            <a:ext cx="200370" cy="18033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711004" y="179348"/>
            <a:ext cx="62372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14388"/>
            <a:r>
              <a:rPr lang="en-US" altLang="ko-KR" dirty="0">
                <a:solidFill>
                  <a:srgbClr val="3E632B"/>
                </a:solidFill>
              </a:rPr>
              <a:t> </a:t>
            </a:r>
            <a:r>
              <a:rPr lang="en-US" altLang="ko-KR" b="1" dirty="0" smtClean="0">
                <a:solidFill>
                  <a:srgbClr val="3E632B"/>
                </a:solidFill>
              </a:rPr>
              <a:t>2012</a:t>
            </a:r>
            <a:r>
              <a:rPr lang="ko-KR" altLang="en-US" b="1" dirty="0">
                <a:solidFill>
                  <a:srgbClr val="3E632B"/>
                </a:solidFill>
              </a:rPr>
              <a:t> </a:t>
            </a:r>
            <a:r>
              <a:rPr lang="ko-KR" altLang="en-US" b="1" dirty="0" smtClean="0">
                <a:solidFill>
                  <a:srgbClr val="3E632B"/>
                </a:solidFill>
              </a:rPr>
              <a:t>우수디자인</a:t>
            </a:r>
            <a:r>
              <a:rPr lang="en-US" altLang="ko-KR" b="1" dirty="0" smtClean="0">
                <a:solidFill>
                  <a:srgbClr val="3E632B"/>
                </a:solidFill>
              </a:rPr>
              <a:t>(GD)</a:t>
            </a:r>
            <a:r>
              <a:rPr lang="ko-KR" altLang="en-US" b="1" dirty="0" smtClean="0">
                <a:solidFill>
                  <a:srgbClr val="3E632B"/>
                </a:solidFill>
              </a:rPr>
              <a:t> 상품선정</a:t>
            </a:r>
            <a:endParaRPr lang="ko-KR" altLang="en-US" b="1" dirty="0">
              <a:solidFill>
                <a:srgbClr val="3E63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45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0" y="692696"/>
            <a:ext cx="9144000" cy="6165304"/>
          </a:xfrm>
          <a:prstGeom prst="rect">
            <a:avLst/>
          </a:prstGeom>
          <a:gradFill flip="none" rotWithShape="1">
            <a:gsLst>
              <a:gs pos="2500">
                <a:srgbClr val="121A0C">
                  <a:lumMod val="72000"/>
                </a:srgbClr>
              </a:gs>
              <a:gs pos="100000">
                <a:srgbClr val="0C1208"/>
              </a:gs>
              <a:gs pos="66000">
                <a:srgbClr val="1825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246" name="직사각형 13"/>
          <p:cNvSpPr>
            <a:spLocks noChangeArrowheads="1"/>
          </p:cNvSpPr>
          <p:nvPr/>
        </p:nvSpPr>
        <p:spPr bwMode="auto">
          <a:xfrm>
            <a:off x="5571715" y="2132856"/>
            <a:ext cx="3248757" cy="243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kumimoji="0" lang="en-US" altLang="ko-KR" sz="105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kumimoji="0" lang="en-US" altLang="ko-KR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kumimoji="0" lang="ko-KR" altLang="en-US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상품 개요 작성 </a:t>
            </a:r>
            <a:r>
              <a:rPr kumimoji="0" lang="en-US" altLang="ko-KR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– 500 Byte </a:t>
            </a:r>
            <a:r>
              <a:rPr kumimoji="0" lang="ko-KR" altLang="en-US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이내</a:t>
            </a:r>
            <a:endParaRPr kumimoji="0" lang="en-US" altLang="ko-KR" sz="105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 1) </a:t>
            </a:r>
            <a:r>
              <a:rPr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주된 재질</a:t>
            </a:r>
            <a:r>
              <a:rPr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소재</a:t>
            </a:r>
            <a:endParaRPr lang="en-US" altLang="ko-KR" sz="9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 2) </a:t>
            </a:r>
            <a:r>
              <a:rPr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가공 방법 및 마무리 작업의 특징</a:t>
            </a:r>
            <a:endParaRPr lang="en-US" altLang="ko-KR" sz="9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defRPr/>
            </a:pPr>
            <a:endParaRPr lang="en-US" altLang="ko-KR" sz="105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디자인 개요 작성 </a:t>
            </a:r>
            <a:r>
              <a:rPr lang="en-US" altLang="ko-KR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– 1,000 Byte </a:t>
            </a:r>
            <a:r>
              <a:rPr lang="ko-KR" altLang="en-US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이내</a:t>
            </a:r>
            <a:endParaRPr lang="en-US" altLang="ko-KR" sz="105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  1) </a:t>
            </a:r>
            <a:r>
              <a:rPr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디자인 의도 </a:t>
            </a:r>
            <a:r>
              <a:rPr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필수 작성</a:t>
            </a:r>
            <a:endParaRPr lang="en-US" altLang="ko-KR" sz="9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  2) </a:t>
            </a:r>
            <a:r>
              <a:rPr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조형상 특징 </a:t>
            </a:r>
            <a:r>
              <a:rPr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필수 작성</a:t>
            </a:r>
            <a:endParaRPr lang="en-US" altLang="ko-KR" sz="9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  3) </a:t>
            </a:r>
            <a:r>
              <a:rPr lang="ko-KR" altLang="en-US" sz="900" dirty="0" err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사용성</a:t>
            </a:r>
            <a:r>
              <a:rPr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및 안전성에 대한 배려</a:t>
            </a:r>
            <a:endParaRPr lang="en-US" altLang="ko-KR" sz="9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  4) </a:t>
            </a:r>
            <a:r>
              <a:rPr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생산성 등 가격 적정성에 대한 배려</a:t>
            </a:r>
            <a:endParaRPr lang="en-US" altLang="ko-KR" sz="9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  5) </a:t>
            </a:r>
            <a:r>
              <a:rPr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친환경적 배려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1272653" y="3443634"/>
            <a:ext cx="1471018" cy="123794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1096808" y="2081559"/>
            <a:ext cx="163446" cy="1813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400" dirty="0">
                <a:latin typeface="HY견고딕" pitchFamily="18" charset="-127"/>
                <a:ea typeface="HY견고딕" pitchFamily="18" charset="-127"/>
              </a:rPr>
              <a:t>1</a:t>
            </a:r>
            <a:endParaRPr lang="ko-KR" altLang="en-US" sz="1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1096808" y="3405535"/>
            <a:ext cx="163446" cy="1813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400" dirty="0">
                <a:latin typeface="HY견고딕" pitchFamily="18" charset="-127"/>
                <a:ea typeface="HY견고딕" pitchFamily="18" charset="-127"/>
              </a:rPr>
              <a:t>2</a:t>
            </a:r>
            <a:endParaRPr lang="ko-KR" altLang="en-US" sz="14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9227" name="Picture 2" descr="C:\Users\Administrator\Desktop\설명서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89113"/>
            <a:ext cx="3777515" cy="464819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타원 15"/>
          <p:cNvSpPr/>
          <p:nvPr/>
        </p:nvSpPr>
        <p:spPr>
          <a:xfrm>
            <a:off x="1606762" y="2834035"/>
            <a:ext cx="163446" cy="1813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400" dirty="0">
                <a:latin typeface="HY견고딕" pitchFamily="18" charset="-127"/>
                <a:ea typeface="HY견고딕" pitchFamily="18" charset="-127"/>
              </a:rPr>
              <a:t>1</a:t>
            </a:r>
            <a:endParaRPr lang="ko-KR" altLang="en-US" sz="1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1606762" y="3862734"/>
            <a:ext cx="163446" cy="1813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400" dirty="0">
                <a:latin typeface="HY견고딕" pitchFamily="18" charset="-127"/>
                <a:ea typeface="HY견고딕" pitchFamily="18" charset="-127"/>
              </a:rPr>
              <a:t>2</a:t>
            </a:r>
            <a:endParaRPr lang="ko-KR" altLang="en-US" sz="14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8" name="Picture 3" descr="C:\Users\Mos\Desktop\g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7772"/>
            <a:ext cx="603500" cy="50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직사각형 29"/>
          <p:cNvSpPr/>
          <p:nvPr/>
        </p:nvSpPr>
        <p:spPr>
          <a:xfrm>
            <a:off x="6388990" y="1196752"/>
            <a:ext cx="2287466" cy="2923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1300" b="1" dirty="0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FFFF00"/>
                </a:solidFill>
              </a:rPr>
              <a:t>선정신청서 작성</a:t>
            </a:r>
            <a:endParaRPr lang="ko-KR" altLang="en-US" sz="1300" b="1" dirty="0">
              <a:ln>
                <a:solidFill>
                  <a:schemeClr val="bg1">
                    <a:alpha val="2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cxnSp>
        <p:nvCxnSpPr>
          <p:cNvPr id="31" name="직선 연결선 30"/>
          <p:cNvCxnSpPr/>
          <p:nvPr/>
        </p:nvCxnSpPr>
        <p:spPr>
          <a:xfrm flipV="1">
            <a:off x="6316982" y="1196752"/>
            <a:ext cx="0" cy="292388"/>
          </a:xfrm>
          <a:prstGeom prst="line">
            <a:avLst/>
          </a:prstGeom>
          <a:ln w="698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모서리가 둥근 직사각형 31"/>
          <p:cNvSpPr/>
          <p:nvPr/>
        </p:nvSpPr>
        <p:spPr>
          <a:xfrm>
            <a:off x="5508104" y="2060848"/>
            <a:ext cx="3331778" cy="3373447"/>
          </a:xfrm>
          <a:prstGeom prst="round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endParaRPr lang="ko-KR" altLang="en-US" sz="900" dirty="0">
              <a:solidFill>
                <a:schemeClr val="bg1"/>
              </a:solidFill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7812360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8052804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8283230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8523674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8764118" y="404664"/>
            <a:ext cx="200370" cy="18033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711004" y="179348"/>
            <a:ext cx="62372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14388"/>
            <a:r>
              <a:rPr lang="en-US" altLang="ko-KR" dirty="0">
                <a:solidFill>
                  <a:srgbClr val="3E632B"/>
                </a:solidFill>
              </a:rPr>
              <a:t> </a:t>
            </a:r>
            <a:r>
              <a:rPr lang="en-US" altLang="ko-KR" b="1" dirty="0" smtClean="0">
                <a:solidFill>
                  <a:srgbClr val="3E632B"/>
                </a:solidFill>
              </a:rPr>
              <a:t>2012</a:t>
            </a:r>
            <a:r>
              <a:rPr lang="ko-KR" altLang="en-US" b="1" dirty="0">
                <a:solidFill>
                  <a:srgbClr val="3E632B"/>
                </a:solidFill>
              </a:rPr>
              <a:t> </a:t>
            </a:r>
            <a:r>
              <a:rPr lang="ko-KR" altLang="en-US" b="1" dirty="0" smtClean="0">
                <a:solidFill>
                  <a:srgbClr val="3E632B"/>
                </a:solidFill>
              </a:rPr>
              <a:t>우수디자인</a:t>
            </a:r>
            <a:r>
              <a:rPr lang="en-US" altLang="ko-KR" b="1" dirty="0" smtClean="0">
                <a:solidFill>
                  <a:srgbClr val="3E632B"/>
                </a:solidFill>
              </a:rPr>
              <a:t>(GD)</a:t>
            </a:r>
            <a:r>
              <a:rPr lang="ko-KR" altLang="en-US" b="1" dirty="0" smtClean="0">
                <a:solidFill>
                  <a:srgbClr val="3E632B"/>
                </a:solidFill>
              </a:rPr>
              <a:t> 상품선정</a:t>
            </a:r>
            <a:endParaRPr lang="ko-KR" altLang="en-US" b="1" dirty="0">
              <a:solidFill>
                <a:srgbClr val="3E63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39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0" y="692696"/>
            <a:ext cx="9144000" cy="6165304"/>
          </a:xfrm>
          <a:prstGeom prst="rect">
            <a:avLst/>
          </a:prstGeom>
          <a:gradFill flip="none" rotWithShape="1">
            <a:gsLst>
              <a:gs pos="2500">
                <a:srgbClr val="121A0C">
                  <a:lumMod val="72000"/>
                </a:srgbClr>
              </a:gs>
              <a:gs pos="100000">
                <a:srgbClr val="0C1208"/>
              </a:gs>
              <a:gs pos="66000">
                <a:srgbClr val="1825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246" name="직사각형 13"/>
          <p:cNvSpPr>
            <a:spLocks noChangeArrowheads="1"/>
          </p:cNvSpPr>
          <p:nvPr/>
        </p:nvSpPr>
        <p:spPr bwMode="auto">
          <a:xfrm>
            <a:off x="5571715" y="2293322"/>
            <a:ext cx="3248757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kumimoji="0" lang="en-US" altLang="ko-KR" sz="105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kumimoji="0" lang="en-US" altLang="ko-KR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kumimoji="0" lang="ko-KR" altLang="en-US" sz="1050" dirty="0" err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접수료</a:t>
            </a:r>
            <a:r>
              <a:rPr kumimoji="0" lang="ko-KR" altLang="en-US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결제 요청</a:t>
            </a:r>
            <a:r>
              <a:rPr kumimoji="0" lang="en-US" altLang="ko-KR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 - ‘</a:t>
            </a:r>
            <a:r>
              <a:rPr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결제 요청</a:t>
            </a:r>
            <a:r>
              <a:rPr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’</a:t>
            </a:r>
            <a:r>
              <a:rPr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버튼 클릭</a:t>
            </a:r>
            <a:r>
              <a:rPr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작성 신청서에 대한 </a:t>
            </a:r>
            <a:endParaRPr lang="en-US" altLang="ko-KR" sz="900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9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      </a:t>
            </a:r>
            <a:r>
              <a:rPr lang="ko-KR" altLang="en-US" sz="9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개별 </a:t>
            </a:r>
            <a:r>
              <a:rPr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결제 가능</a:t>
            </a:r>
            <a:r>
              <a:rPr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342900" indent="-342900">
              <a:lnSpc>
                <a:spcPct val="150000"/>
              </a:lnSpc>
              <a:defRPr/>
            </a:pPr>
            <a:endParaRPr lang="en-US" altLang="ko-KR" sz="9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출품작이 </a:t>
            </a:r>
            <a:r>
              <a:rPr lang="en-US" altLang="ko-KR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건 이상일 경우</a:t>
            </a:r>
            <a:r>
              <a:rPr lang="en-US" altLang="ko-KR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1) ‘</a:t>
            </a:r>
            <a:r>
              <a:rPr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신청서 추가 작성</a:t>
            </a:r>
            <a:r>
              <a:rPr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’</a:t>
            </a:r>
            <a:r>
              <a:rPr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버튼 클릭</a:t>
            </a:r>
            <a:r>
              <a:rPr lang="en-US" altLang="ko-KR" sz="9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신청서 모두 작성</a:t>
            </a:r>
            <a:r>
              <a:rPr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2) ‘</a:t>
            </a:r>
            <a:r>
              <a:rPr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일괄 결제 </a:t>
            </a:r>
            <a:r>
              <a:rPr lang="ko-KR" altLang="en-US" sz="900" dirty="0" err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바로기기</a:t>
            </a:r>
            <a:r>
              <a:rPr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’</a:t>
            </a:r>
            <a:r>
              <a:rPr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버튼 클릭</a:t>
            </a:r>
            <a:r>
              <a:rPr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en-US" altLang="ko-KR" sz="9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ko-KR" altLang="en-US" sz="9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일괄 </a:t>
            </a:r>
            <a:r>
              <a:rPr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결제 메뉴에서 전체 결제</a:t>
            </a:r>
            <a:r>
              <a:rPr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9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01561" y="1721918"/>
            <a:ext cx="4042447" cy="4443386"/>
            <a:chOff x="307731" y="785814"/>
            <a:chExt cx="5108331" cy="5614987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731" y="785814"/>
              <a:ext cx="5108331" cy="5614987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타원 19"/>
            <p:cNvSpPr/>
            <p:nvPr/>
          </p:nvSpPr>
          <p:spPr>
            <a:xfrm>
              <a:off x="4730262" y="2838451"/>
              <a:ext cx="202223" cy="2190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400" dirty="0">
                  <a:latin typeface="HY견고딕" pitchFamily="18" charset="-127"/>
                  <a:ea typeface="HY견고딕" pitchFamily="18" charset="-127"/>
                </a:rPr>
                <a:t>1</a:t>
              </a:r>
              <a:endParaRPr lang="ko-KR" altLang="en-US" sz="1400" dirty="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1" name="타원 20"/>
            <p:cNvSpPr/>
            <p:nvPr/>
          </p:nvSpPr>
          <p:spPr>
            <a:xfrm>
              <a:off x="3024554" y="4019550"/>
              <a:ext cx="202223" cy="2190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400" dirty="0">
                  <a:latin typeface="HY견고딕" pitchFamily="18" charset="-127"/>
                  <a:ea typeface="HY견고딕" pitchFamily="18" charset="-127"/>
                </a:rPr>
                <a:t>2</a:t>
              </a:r>
              <a:endParaRPr lang="ko-KR" altLang="en-US" sz="1400" dirty="0">
                <a:latin typeface="HY견고딕" pitchFamily="18" charset="-127"/>
                <a:ea typeface="HY견고딕" pitchFamily="18" charset="-127"/>
              </a:endParaRPr>
            </a:p>
          </p:txBody>
        </p:sp>
      </p:grpSp>
      <p:pic>
        <p:nvPicPr>
          <p:cNvPr id="13" name="Picture 3" descr="C:\Users\Mos\Desktop\g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7772"/>
            <a:ext cx="603500" cy="50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6388990" y="1196752"/>
            <a:ext cx="2287466" cy="2923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1300" b="1" dirty="0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FFFF00"/>
                </a:solidFill>
              </a:rPr>
              <a:t>선정신청서 작성</a:t>
            </a:r>
            <a:endParaRPr lang="ko-KR" altLang="en-US" sz="1300" b="1" dirty="0">
              <a:ln>
                <a:solidFill>
                  <a:schemeClr val="bg1">
                    <a:alpha val="2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cxnSp>
        <p:nvCxnSpPr>
          <p:cNvPr id="16" name="직선 연결선 15"/>
          <p:cNvCxnSpPr/>
          <p:nvPr/>
        </p:nvCxnSpPr>
        <p:spPr>
          <a:xfrm flipV="1">
            <a:off x="6316982" y="1196752"/>
            <a:ext cx="0" cy="292388"/>
          </a:xfrm>
          <a:prstGeom prst="line">
            <a:avLst/>
          </a:prstGeom>
          <a:ln w="698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모서리가 둥근 직사각형 16"/>
          <p:cNvSpPr/>
          <p:nvPr/>
        </p:nvSpPr>
        <p:spPr>
          <a:xfrm>
            <a:off x="5508104" y="2060848"/>
            <a:ext cx="3331778" cy="3373447"/>
          </a:xfrm>
          <a:prstGeom prst="round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endParaRPr lang="ko-KR" altLang="en-US" sz="900" dirty="0">
              <a:solidFill>
                <a:schemeClr val="bg1"/>
              </a:solidFill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7812360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8052804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8283230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8523674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8764118" y="404664"/>
            <a:ext cx="200370" cy="18033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711004" y="179348"/>
            <a:ext cx="62372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14388"/>
            <a:r>
              <a:rPr lang="en-US" altLang="ko-KR" dirty="0">
                <a:solidFill>
                  <a:srgbClr val="3E632B"/>
                </a:solidFill>
              </a:rPr>
              <a:t> </a:t>
            </a:r>
            <a:r>
              <a:rPr lang="en-US" altLang="ko-KR" b="1" dirty="0" smtClean="0">
                <a:solidFill>
                  <a:srgbClr val="3E632B"/>
                </a:solidFill>
              </a:rPr>
              <a:t>2012</a:t>
            </a:r>
            <a:r>
              <a:rPr lang="ko-KR" altLang="en-US" b="1" dirty="0">
                <a:solidFill>
                  <a:srgbClr val="3E632B"/>
                </a:solidFill>
              </a:rPr>
              <a:t> </a:t>
            </a:r>
            <a:r>
              <a:rPr lang="ko-KR" altLang="en-US" b="1" dirty="0" smtClean="0">
                <a:solidFill>
                  <a:srgbClr val="3E632B"/>
                </a:solidFill>
              </a:rPr>
              <a:t>우수디자인</a:t>
            </a:r>
            <a:r>
              <a:rPr lang="en-US" altLang="ko-KR" b="1" dirty="0" smtClean="0">
                <a:solidFill>
                  <a:srgbClr val="3E632B"/>
                </a:solidFill>
              </a:rPr>
              <a:t>(GD)</a:t>
            </a:r>
            <a:r>
              <a:rPr lang="ko-KR" altLang="en-US" b="1" dirty="0" smtClean="0">
                <a:solidFill>
                  <a:srgbClr val="3E632B"/>
                </a:solidFill>
              </a:rPr>
              <a:t> 상품선정</a:t>
            </a:r>
            <a:endParaRPr lang="ko-KR" altLang="en-US" b="1" dirty="0">
              <a:solidFill>
                <a:srgbClr val="3E63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23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0" y="692696"/>
            <a:ext cx="9144000" cy="6165304"/>
          </a:xfrm>
          <a:prstGeom prst="rect">
            <a:avLst/>
          </a:prstGeom>
          <a:gradFill flip="none" rotWithShape="1">
            <a:gsLst>
              <a:gs pos="2500">
                <a:srgbClr val="121A0C">
                  <a:lumMod val="72000"/>
                </a:srgbClr>
              </a:gs>
              <a:gs pos="100000">
                <a:srgbClr val="0C1208"/>
              </a:gs>
              <a:gs pos="66000">
                <a:srgbClr val="1825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Picture 3" descr="C:\Users\Mos\Desktop\g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7772"/>
            <a:ext cx="603500" cy="50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직사각형 13"/>
          <p:cNvSpPr>
            <a:spLocks noChangeArrowheads="1"/>
          </p:cNvSpPr>
          <p:nvPr/>
        </p:nvSpPr>
        <p:spPr bwMode="auto">
          <a:xfrm>
            <a:off x="5571715" y="2265739"/>
            <a:ext cx="3248757" cy="139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kumimoji="0" lang="en-US" altLang="ko-KR" sz="105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kumimoji="0" lang="en-US" altLang="ko-KR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kumimoji="0" lang="ko-KR" altLang="en-US" sz="1050" dirty="0" err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접수료</a:t>
            </a:r>
            <a:r>
              <a:rPr kumimoji="0" lang="ko-KR" altLang="en-US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결제 </a:t>
            </a:r>
            <a:r>
              <a:rPr kumimoji="0" lang="en-US" altLang="ko-KR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– </a:t>
            </a:r>
            <a:r>
              <a:rPr kumimoji="0" lang="ko-KR" altLang="en-US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결제 유형 선택 </a:t>
            </a:r>
            <a:endParaRPr kumimoji="0" lang="en-US" altLang="ko-KR" sz="105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1) </a:t>
            </a:r>
            <a:r>
              <a:rPr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카드 결제</a:t>
            </a:r>
            <a:r>
              <a:rPr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: </a:t>
            </a:r>
            <a:r>
              <a:rPr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내역 확인 후 </a:t>
            </a:r>
            <a:r>
              <a:rPr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KCP </a:t>
            </a:r>
            <a:r>
              <a:rPr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결제 </a:t>
            </a:r>
            <a:r>
              <a:rPr lang="ko-KR" altLang="en-US" sz="900" dirty="0" err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팝업창</a:t>
            </a:r>
            <a:r>
              <a:rPr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열림</a:t>
            </a:r>
            <a:r>
              <a:rPr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2) </a:t>
            </a:r>
            <a:r>
              <a:rPr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실시간 이체 </a:t>
            </a:r>
            <a:r>
              <a:rPr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내역 확인 후 </a:t>
            </a:r>
            <a:r>
              <a:rPr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KCP </a:t>
            </a:r>
            <a:r>
              <a:rPr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결제 </a:t>
            </a:r>
            <a:r>
              <a:rPr lang="ko-KR" altLang="en-US" sz="900" dirty="0" err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팝업창</a:t>
            </a:r>
            <a:r>
              <a:rPr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열림</a:t>
            </a:r>
            <a:r>
              <a:rPr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3) </a:t>
            </a:r>
            <a:r>
              <a:rPr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무통장 입금</a:t>
            </a:r>
            <a:r>
              <a:rPr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: </a:t>
            </a:r>
            <a:r>
              <a:rPr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결제 내역 및 입금 계좌 번호 안내</a:t>
            </a:r>
            <a:r>
              <a:rPr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342900" indent="-342900">
              <a:lnSpc>
                <a:spcPct val="150000"/>
              </a:lnSpc>
              <a:defRPr/>
            </a:pPr>
            <a:endParaRPr lang="en-US" altLang="ko-KR" sz="105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11560" y="1846613"/>
            <a:ext cx="4406819" cy="4318691"/>
            <a:chOff x="309197" y="796925"/>
            <a:chExt cx="5300296" cy="5194300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197" y="796925"/>
              <a:ext cx="5300296" cy="5194300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타원 13"/>
            <p:cNvSpPr/>
            <p:nvPr/>
          </p:nvSpPr>
          <p:spPr>
            <a:xfrm>
              <a:off x="2048608" y="3409950"/>
              <a:ext cx="202223" cy="2190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400" dirty="0">
                  <a:latin typeface="HY견고딕" pitchFamily="18" charset="-127"/>
                  <a:ea typeface="HY견고딕" pitchFamily="18" charset="-127"/>
                </a:rPr>
                <a:t>1</a:t>
              </a:r>
              <a:endParaRPr lang="ko-KR" altLang="en-US" sz="1400" dirty="0"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6388990" y="1196752"/>
            <a:ext cx="2287466" cy="2923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1300" b="1" dirty="0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FFFF00"/>
                </a:solidFill>
              </a:rPr>
              <a:t>선정신청서 작성</a:t>
            </a:r>
            <a:endParaRPr lang="ko-KR" altLang="en-US" sz="1300" b="1" dirty="0">
              <a:ln>
                <a:solidFill>
                  <a:schemeClr val="bg1">
                    <a:alpha val="2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cxnSp>
        <p:nvCxnSpPr>
          <p:cNvPr id="16" name="직선 연결선 15"/>
          <p:cNvCxnSpPr/>
          <p:nvPr/>
        </p:nvCxnSpPr>
        <p:spPr>
          <a:xfrm flipV="1">
            <a:off x="6316982" y="1196752"/>
            <a:ext cx="0" cy="292388"/>
          </a:xfrm>
          <a:prstGeom prst="line">
            <a:avLst/>
          </a:prstGeom>
          <a:ln w="698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모서리가 둥근 직사각형 16"/>
          <p:cNvSpPr/>
          <p:nvPr/>
        </p:nvSpPr>
        <p:spPr>
          <a:xfrm>
            <a:off x="5508104" y="2204864"/>
            <a:ext cx="3331778" cy="1457411"/>
          </a:xfrm>
          <a:prstGeom prst="round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endParaRPr lang="ko-KR" altLang="en-US" sz="900" dirty="0">
              <a:solidFill>
                <a:schemeClr val="bg1"/>
              </a:solidFill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7812360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8052804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8283230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8523674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8764118" y="404664"/>
            <a:ext cx="200370" cy="18033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711004" y="179348"/>
            <a:ext cx="62372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14388"/>
            <a:r>
              <a:rPr lang="en-US" altLang="ko-KR" dirty="0">
                <a:solidFill>
                  <a:srgbClr val="3E632B"/>
                </a:solidFill>
              </a:rPr>
              <a:t> </a:t>
            </a:r>
            <a:r>
              <a:rPr lang="en-US" altLang="ko-KR" b="1" dirty="0" smtClean="0">
                <a:solidFill>
                  <a:srgbClr val="3E632B"/>
                </a:solidFill>
              </a:rPr>
              <a:t>2012</a:t>
            </a:r>
            <a:r>
              <a:rPr lang="ko-KR" altLang="en-US" b="1" dirty="0">
                <a:solidFill>
                  <a:srgbClr val="3E632B"/>
                </a:solidFill>
              </a:rPr>
              <a:t> </a:t>
            </a:r>
            <a:r>
              <a:rPr lang="ko-KR" altLang="en-US" b="1" dirty="0" smtClean="0">
                <a:solidFill>
                  <a:srgbClr val="3E632B"/>
                </a:solidFill>
              </a:rPr>
              <a:t>우수디자인</a:t>
            </a:r>
            <a:r>
              <a:rPr lang="en-US" altLang="ko-KR" b="1" dirty="0" smtClean="0">
                <a:solidFill>
                  <a:srgbClr val="3E632B"/>
                </a:solidFill>
              </a:rPr>
              <a:t>(GD)</a:t>
            </a:r>
            <a:r>
              <a:rPr lang="ko-KR" altLang="en-US" b="1" dirty="0" smtClean="0">
                <a:solidFill>
                  <a:srgbClr val="3E632B"/>
                </a:solidFill>
              </a:rPr>
              <a:t> 상품선정</a:t>
            </a:r>
            <a:endParaRPr lang="ko-KR" altLang="en-US" b="1" dirty="0">
              <a:solidFill>
                <a:srgbClr val="3E63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29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0" y="692696"/>
            <a:ext cx="9144000" cy="6165304"/>
          </a:xfrm>
          <a:prstGeom prst="rect">
            <a:avLst/>
          </a:prstGeom>
          <a:gradFill flip="none" rotWithShape="1">
            <a:gsLst>
              <a:gs pos="2500">
                <a:srgbClr val="121A0C">
                  <a:lumMod val="72000"/>
                </a:srgbClr>
              </a:gs>
              <a:gs pos="100000">
                <a:srgbClr val="0C1208"/>
              </a:gs>
              <a:gs pos="66000">
                <a:srgbClr val="1825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6" name="Picture 3" descr="C:\Users\Mos\Desktop\g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7772"/>
            <a:ext cx="603500" cy="50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직사각형 13"/>
          <p:cNvSpPr>
            <a:spLocks noChangeArrowheads="1"/>
          </p:cNvSpPr>
          <p:nvPr/>
        </p:nvSpPr>
        <p:spPr bwMode="auto">
          <a:xfrm>
            <a:off x="5652120" y="1672802"/>
            <a:ext cx="324875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kumimoji="0" lang="en-US" altLang="ko-KR" sz="105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kumimoji="0" lang="en-US" altLang="ko-KR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kumimoji="0" lang="ko-KR" altLang="en-US" sz="1050" dirty="0" err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접수료</a:t>
            </a:r>
            <a:r>
              <a:rPr kumimoji="0" lang="ko-KR" altLang="en-US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결제 </a:t>
            </a:r>
            <a:r>
              <a:rPr kumimoji="0" lang="en-US" altLang="ko-KR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– </a:t>
            </a:r>
            <a:r>
              <a:rPr kumimoji="0" lang="ko-KR" altLang="en-US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내역 확인</a:t>
            </a:r>
            <a:r>
              <a:rPr kumimoji="0" lang="en-US" altLang="ko-KR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342900" indent="-342900">
              <a:lnSpc>
                <a:spcPct val="150000"/>
              </a:lnSpc>
              <a:defRPr/>
            </a:pPr>
            <a:endParaRPr kumimoji="0" lang="en-US" altLang="ko-KR" sz="105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kumimoji="0" lang="en-US" altLang="ko-KR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kumimoji="0" lang="ko-KR" altLang="en-US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결제 하기 버튼 클릭</a:t>
            </a:r>
            <a:r>
              <a:rPr kumimoji="0" lang="en-US" altLang="ko-KR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KCP </a:t>
            </a:r>
            <a:r>
              <a:rPr kumimoji="0" lang="ko-KR" altLang="en-US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결제 </a:t>
            </a:r>
            <a:r>
              <a:rPr kumimoji="0" lang="ko-KR" altLang="en-US" sz="105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팝업창에서</a:t>
            </a:r>
            <a:r>
              <a:rPr kumimoji="0" lang="ko-KR" altLang="en-US" sz="105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kumimoji="0" lang="en-US" altLang="ko-KR" sz="1050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05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kumimoji="0" lang="ko-KR" altLang="en-US" sz="105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접수료</a:t>
            </a:r>
            <a:r>
              <a:rPr kumimoji="0" lang="ko-KR" altLang="en-US" sz="105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결제</a:t>
            </a:r>
            <a:r>
              <a:rPr kumimoji="0" lang="en-US" altLang="ko-KR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1) </a:t>
            </a:r>
            <a:r>
              <a:rPr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카드 결제</a:t>
            </a:r>
            <a:r>
              <a:rPr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9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2) </a:t>
            </a:r>
            <a:r>
              <a:rPr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실시간 이체</a:t>
            </a:r>
            <a:r>
              <a:rPr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342900" indent="-342900">
              <a:lnSpc>
                <a:spcPct val="150000"/>
              </a:lnSpc>
              <a:defRPr/>
            </a:pPr>
            <a:endParaRPr lang="en-US" altLang="ko-KR" sz="105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83568" y="1961181"/>
            <a:ext cx="4472965" cy="4141068"/>
            <a:chOff x="315059" y="800100"/>
            <a:chExt cx="5294434" cy="5187950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59" y="800100"/>
              <a:ext cx="5294434" cy="5187950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타원 13"/>
            <p:cNvSpPr/>
            <p:nvPr/>
          </p:nvSpPr>
          <p:spPr>
            <a:xfrm>
              <a:off x="3209193" y="4057650"/>
              <a:ext cx="202223" cy="2190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400" dirty="0">
                  <a:latin typeface="HY견고딕" pitchFamily="18" charset="-127"/>
                  <a:ea typeface="HY견고딕" pitchFamily="18" charset="-127"/>
                </a:rPr>
                <a:t>2</a:t>
              </a:r>
              <a:endParaRPr lang="ko-KR" altLang="en-US" sz="1400" dirty="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2" name="타원 11"/>
            <p:cNvSpPr/>
            <p:nvPr/>
          </p:nvSpPr>
          <p:spPr>
            <a:xfrm>
              <a:off x="2883877" y="2266951"/>
              <a:ext cx="202223" cy="2190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400" dirty="0">
                  <a:latin typeface="HY견고딕" pitchFamily="18" charset="-127"/>
                  <a:ea typeface="HY견고딕" pitchFamily="18" charset="-127"/>
                </a:rPr>
                <a:t>1</a:t>
              </a:r>
              <a:endParaRPr lang="ko-KR" altLang="en-US" sz="1400" dirty="0">
                <a:latin typeface="HY견고딕" pitchFamily="18" charset="-127"/>
                <a:ea typeface="HY견고딕" pitchFamily="18" charset="-127"/>
              </a:endParaRPr>
            </a:p>
          </p:txBody>
        </p:sp>
      </p:grp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17223" y="3863553"/>
            <a:ext cx="3006969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7" name="꺾인 연결선 16"/>
          <p:cNvCxnSpPr>
            <a:stCxn id="14" idx="4"/>
            <a:endCxn id="15" idx="1"/>
          </p:cNvCxnSpPr>
          <p:nvPr/>
        </p:nvCxnSpPr>
        <p:spPr>
          <a:xfrm rot="16200000" flipH="1">
            <a:off x="4372559" y="3577776"/>
            <a:ext cx="386187" cy="2703142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6388990" y="1196752"/>
            <a:ext cx="2287466" cy="2923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1300" b="1" dirty="0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FFFF00"/>
                </a:solidFill>
              </a:rPr>
              <a:t>선정신청서 작성</a:t>
            </a:r>
            <a:endParaRPr lang="ko-KR" altLang="en-US" sz="1300" b="1" dirty="0">
              <a:ln>
                <a:solidFill>
                  <a:schemeClr val="bg1">
                    <a:alpha val="2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cxnSp>
        <p:nvCxnSpPr>
          <p:cNvPr id="20" name="직선 연결선 19"/>
          <p:cNvCxnSpPr/>
          <p:nvPr/>
        </p:nvCxnSpPr>
        <p:spPr>
          <a:xfrm flipV="1">
            <a:off x="6316982" y="1196752"/>
            <a:ext cx="0" cy="292388"/>
          </a:xfrm>
          <a:prstGeom prst="line">
            <a:avLst/>
          </a:prstGeom>
          <a:ln w="698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모서리가 둥근 직사각형 20"/>
          <p:cNvSpPr/>
          <p:nvPr/>
        </p:nvSpPr>
        <p:spPr>
          <a:xfrm>
            <a:off x="5508104" y="1700808"/>
            <a:ext cx="3331778" cy="1798135"/>
          </a:xfrm>
          <a:prstGeom prst="round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endParaRPr lang="ko-KR" altLang="en-US" sz="900" dirty="0">
              <a:solidFill>
                <a:schemeClr val="bg1"/>
              </a:solidFill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7812360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8052804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8283230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8523674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/>
          <p:cNvSpPr/>
          <p:nvPr/>
        </p:nvSpPr>
        <p:spPr>
          <a:xfrm>
            <a:off x="8764118" y="404664"/>
            <a:ext cx="200370" cy="18033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711004" y="179348"/>
            <a:ext cx="62372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14388"/>
            <a:r>
              <a:rPr lang="en-US" altLang="ko-KR" dirty="0">
                <a:solidFill>
                  <a:srgbClr val="3E632B"/>
                </a:solidFill>
              </a:rPr>
              <a:t> </a:t>
            </a:r>
            <a:r>
              <a:rPr lang="en-US" altLang="ko-KR" b="1" dirty="0" smtClean="0">
                <a:solidFill>
                  <a:srgbClr val="3E632B"/>
                </a:solidFill>
              </a:rPr>
              <a:t>2012</a:t>
            </a:r>
            <a:r>
              <a:rPr lang="ko-KR" altLang="en-US" b="1" dirty="0">
                <a:solidFill>
                  <a:srgbClr val="3E632B"/>
                </a:solidFill>
              </a:rPr>
              <a:t> </a:t>
            </a:r>
            <a:r>
              <a:rPr lang="ko-KR" altLang="en-US" b="1" dirty="0" smtClean="0">
                <a:solidFill>
                  <a:srgbClr val="3E632B"/>
                </a:solidFill>
              </a:rPr>
              <a:t>우수디자인</a:t>
            </a:r>
            <a:r>
              <a:rPr lang="en-US" altLang="ko-KR" b="1" dirty="0" smtClean="0">
                <a:solidFill>
                  <a:srgbClr val="3E632B"/>
                </a:solidFill>
              </a:rPr>
              <a:t>(GD)</a:t>
            </a:r>
            <a:r>
              <a:rPr lang="ko-KR" altLang="en-US" b="1" dirty="0" smtClean="0">
                <a:solidFill>
                  <a:srgbClr val="3E632B"/>
                </a:solidFill>
              </a:rPr>
              <a:t> 상품선정</a:t>
            </a:r>
            <a:endParaRPr lang="ko-KR" altLang="en-US" b="1" dirty="0">
              <a:solidFill>
                <a:srgbClr val="3E63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5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692696"/>
            <a:ext cx="9144000" cy="6165304"/>
          </a:xfrm>
          <a:prstGeom prst="rect">
            <a:avLst/>
          </a:prstGeom>
          <a:gradFill flip="none" rotWithShape="1">
            <a:gsLst>
              <a:gs pos="2500">
                <a:srgbClr val="121A0C">
                  <a:lumMod val="72000"/>
                </a:srgbClr>
              </a:gs>
              <a:gs pos="100000">
                <a:srgbClr val="0C1208"/>
              </a:gs>
              <a:gs pos="66000">
                <a:srgbClr val="1825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3" name="Picture 3" descr="C:\Users\Mos\Desktop\g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7772"/>
            <a:ext cx="603500" cy="50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직사각형 13"/>
          <p:cNvSpPr>
            <a:spLocks noChangeArrowheads="1"/>
          </p:cNvSpPr>
          <p:nvPr/>
        </p:nvSpPr>
        <p:spPr bwMode="auto">
          <a:xfrm>
            <a:off x="5571715" y="2104881"/>
            <a:ext cx="3248757" cy="351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kumimoji="0" lang="en-US" altLang="ko-KR" sz="11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kumimoji="0" lang="en-US" altLang="ko-KR" sz="11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kumimoji="0" lang="ko-KR" altLang="en-US" sz="1100" dirty="0" err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접수료</a:t>
            </a:r>
            <a:r>
              <a:rPr kumimoji="0" lang="ko-KR" altLang="en-US" sz="11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결제 </a:t>
            </a:r>
            <a:r>
              <a:rPr kumimoji="0" lang="en-US" altLang="ko-KR" sz="11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– </a:t>
            </a:r>
            <a:r>
              <a:rPr kumimoji="0" lang="ko-KR" altLang="en-US" sz="11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내역 및 무통장 입금 계좌번호 안내</a:t>
            </a:r>
            <a:r>
              <a:rPr kumimoji="0" lang="en-US" altLang="ko-KR" sz="11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342900" indent="-342900">
              <a:lnSpc>
                <a:spcPct val="150000"/>
              </a:lnSpc>
              <a:defRPr/>
            </a:pPr>
            <a:endParaRPr kumimoji="0" lang="en-US" altLang="ko-KR" sz="11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kumimoji="0" lang="en-US" altLang="ko-KR" sz="11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kumimoji="0" lang="ko-KR" altLang="en-US" sz="11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결제하기 버튼 클릭</a:t>
            </a:r>
            <a:r>
              <a:rPr kumimoji="0" lang="en-US" altLang="ko-KR" sz="11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1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무통장 입금 접수</a:t>
            </a:r>
            <a:r>
              <a:rPr kumimoji="0" lang="en-US" altLang="ko-KR" sz="11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342900" indent="-342900">
              <a:lnSpc>
                <a:spcPct val="150000"/>
              </a:lnSpc>
              <a:defRPr/>
            </a:pPr>
            <a:endParaRPr kumimoji="0" lang="en-US" altLang="ko-KR" sz="11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kumimoji="0" lang="en-US" altLang="ko-KR" sz="11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kumimoji="0" lang="ko-KR" altLang="en-US" sz="11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무통장 입금 계좌번호</a:t>
            </a:r>
            <a:r>
              <a:rPr kumimoji="0" lang="en-US" altLang="ko-KR" sz="11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kumimoji="0" lang="en-US" altLang="ko-KR" sz="10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kumimoji="0"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1) </a:t>
            </a:r>
            <a:r>
              <a:rPr kumimoji="0"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계좌번호 </a:t>
            </a:r>
            <a:r>
              <a:rPr kumimoji="0"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: 233-20-017648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kumimoji="0"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kumimoji="0"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2) </a:t>
            </a:r>
            <a:r>
              <a:rPr kumimoji="0"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은 행 명 </a:t>
            </a:r>
            <a:r>
              <a:rPr kumimoji="0"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제일은행 </a:t>
            </a:r>
            <a:endParaRPr kumimoji="0" lang="en-US" altLang="ko-KR" sz="9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kumimoji="0"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                  (</a:t>
            </a:r>
            <a:r>
              <a:rPr kumimoji="0"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분당중앙기업금융지점</a:t>
            </a:r>
            <a:r>
              <a:rPr kumimoji="0"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kumimoji="0"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kumimoji="0"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3) </a:t>
            </a:r>
            <a:r>
              <a:rPr kumimoji="0"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예 금 주 </a:t>
            </a:r>
            <a:r>
              <a:rPr kumimoji="0" lang="en-US" altLang="ko-KR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9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한국디자인진흥원 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kumimoji="0" lang="en-US" altLang="ko-KR" sz="10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342900" indent="-342900">
              <a:lnSpc>
                <a:spcPct val="150000"/>
              </a:lnSpc>
              <a:defRPr/>
            </a:pPr>
            <a:endParaRPr kumimoji="0" lang="en-US" altLang="ko-KR" sz="11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defRPr/>
            </a:pPr>
            <a:endParaRPr lang="en-US" altLang="ko-KR" sz="11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711004" y="1929279"/>
            <a:ext cx="4437060" cy="4164017"/>
            <a:chOff x="316523" y="800101"/>
            <a:chExt cx="5297366" cy="5191125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523" y="800101"/>
              <a:ext cx="5297366" cy="5191125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타원 11"/>
            <p:cNvSpPr/>
            <p:nvPr/>
          </p:nvSpPr>
          <p:spPr>
            <a:xfrm>
              <a:off x="2831124" y="2867026"/>
              <a:ext cx="202223" cy="2190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400" dirty="0">
                  <a:latin typeface="HY견고딕" pitchFamily="18" charset="-127"/>
                  <a:ea typeface="HY견고딕" pitchFamily="18" charset="-127"/>
                </a:rPr>
                <a:t>2</a:t>
              </a:r>
              <a:endParaRPr lang="ko-KR" altLang="en-US" sz="1400" dirty="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8" name="타원 17"/>
            <p:cNvSpPr/>
            <p:nvPr/>
          </p:nvSpPr>
          <p:spPr>
            <a:xfrm>
              <a:off x="2083777" y="1790701"/>
              <a:ext cx="202223" cy="2190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400" dirty="0">
                  <a:latin typeface="HY견고딕" pitchFamily="18" charset="-127"/>
                  <a:ea typeface="HY견고딕" pitchFamily="18" charset="-127"/>
                </a:rPr>
                <a:t>1</a:t>
              </a:r>
              <a:endParaRPr lang="ko-KR" altLang="en-US" sz="1400" dirty="0"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6388990" y="1196752"/>
            <a:ext cx="2287466" cy="2923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1300" b="1" dirty="0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FFFF00"/>
                </a:solidFill>
              </a:rPr>
              <a:t>선정신청서 작성</a:t>
            </a:r>
            <a:endParaRPr lang="ko-KR" altLang="en-US" sz="1300" b="1" dirty="0">
              <a:ln>
                <a:solidFill>
                  <a:schemeClr val="bg1">
                    <a:alpha val="2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cxnSp>
        <p:nvCxnSpPr>
          <p:cNvPr id="16" name="직선 연결선 15"/>
          <p:cNvCxnSpPr/>
          <p:nvPr/>
        </p:nvCxnSpPr>
        <p:spPr>
          <a:xfrm flipV="1">
            <a:off x="6316982" y="1196752"/>
            <a:ext cx="0" cy="292388"/>
          </a:xfrm>
          <a:prstGeom prst="line">
            <a:avLst/>
          </a:prstGeom>
          <a:ln w="698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모서리가 둥근 직사각형 16"/>
          <p:cNvSpPr/>
          <p:nvPr/>
        </p:nvSpPr>
        <p:spPr>
          <a:xfrm>
            <a:off x="5508104" y="2060849"/>
            <a:ext cx="3331778" cy="2952328"/>
          </a:xfrm>
          <a:prstGeom prst="round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endParaRPr lang="ko-KR" altLang="en-US" sz="1050" dirty="0">
              <a:solidFill>
                <a:schemeClr val="bg1"/>
              </a:solidFill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7812360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8052804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8283230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/>
          <p:cNvSpPr/>
          <p:nvPr/>
        </p:nvSpPr>
        <p:spPr>
          <a:xfrm>
            <a:off x="8523674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/>
          <p:cNvSpPr/>
          <p:nvPr/>
        </p:nvSpPr>
        <p:spPr>
          <a:xfrm>
            <a:off x="8764118" y="404664"/>
            <a:ext cx="200370" cy="18033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711004" y="179348"/>
            <a:ext cx="62372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14388"/>
            <a:r>
              <a:rPr lang="en-US" altLang="ko-KR" dirty="0">
                <a:solidFill>
                  <a:srgbClr val="3E632B"/>
                </a:solidFill>
              </a:rPr>
              <a:t> </a:t>
            </a:r>
            <a:r>
              <a:rPr lang="en-US" altLang="ko-KR" b="1" dirty="0" smtClean="0">
                <a:solidFill>
                  <a:srgbClr val="3E632B"/>
                </a:solidFill>
              </a:rPr>
              <a:t>2012</a:t>
            </a:r>
            <a:r>
              <a:rPr lang="ko-KR" altLang="en-US" b="1" dirty="0">
                <a:solidFill>
                  <a:srgbClr val="3E632B"/>
                </a:solidFill>
              </a:rPr>
              <a:t> </a:t>
            </a:r>
            <a:r>
              <a:rPr lang="ko-KR" altLang="en-US" b="1" dirty="0" smtClean="0">
                <a:solidFill>
                  <a:srgbClr val="3E632B"/>
                </a:solidFill>
              </a:rPr>
              <a:t>우수디자인</a:t>
            </a:r>
            <a:r>
              <a:rPr lang="en-US" altLang="ko-KR" b="1" dirty="0" smtClean="0">
                <a:solidFill>
                  <a:srgbClr val="3E632B"/>
                </a:solidFill>
              </a:rPr>
              <a:t>(GD)</a:t>
            </a:r>
            <a:r>
              <a:rPr lang="ko-KR" altLang="en-US" b="1" dirty="0" smtClean="0">
                <a:solidFill>
                  <a:srgbClr val="3E632B"/>
                </a:solidFill>
              </a:rPr>
              <a:t> 상품선정</a:t>
            </a:r>
            <a:endParaRPr lang="ko-KR" altLang="en-US" b="1" dirty="0">
              <a:solidFill>
                <a:srgbClr val="3E63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4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직사각형 48"/>
          <p:cNvSpPr/>
          <p:nvPr/>
        </p:nvSpPr>
        <p:spPr>
          <a:xfrm>
            <a:off x="0" y="692696"/>
            <a:ext cx="9144000" cy="6165304"/>
          </a:xfrm>
          <a:prstGeom prst="rect">
            <a:avLst/>
          </a:prstGeom>
          <a:gradFill flip="none" rotWithShape="1">
            <a:gsLst>
              <a:gs pos="2500">
                <a:srgbClr val="121A0C">
                  <a:lumMod val="72000"/>
                </a:srgbClr>
              </a:gs>
              <a:gs pos="100000">
                <a:srgbClr val="0C1208"/>
              </a:gs>
              <a:gs pos="66000">
                <a:srgbClr val="1825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6388990" y="1840468"/>
            <a:ext cx="2431482" cy="2923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1300" b="1" dirty="0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FFFF00"/>
                </a:solidFill>
              </a:rPr>
              <a:t>GOOD DESIGN</a:t>
            </a:r>
            <a:r>
              <a:rPr lang="ko-KR" altLang="en-US" sz="1300" b="1" dirty="0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FFFF00"/>
                </a:solidFill>
              </a:rPr>
              <a:t>이란</a:t>
            </a:r>
            <a:r>
              <a:rPr lang="en-US" altLang="ko-KR" sz="1300" b="1" dirty="0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FFFF00"/>
                </a:solidFill>
              </a:rPr>
              <a:t>?</a:t>
            </a:r>
            <a:endParaRPr lang="ko-KR" altLang="en-US" sz="1300" b="1" dirty="0">
              <a:ln>
                <a:solidFill>
                  <a:schemeClr val="bg1">
                    <a:alpha val="2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cxnSp>
        <p:nvCxnSpPr>
          <p:cNvPr id="10" name="직선 연결선 9"/>
          <p:cNvCxnSpPr/>
          <p:nvPr/>
        </p:nvCxnSpPr>
        <p:spPr>
          <a:xfrm flipV="1">
            <a:off x="6316982" y="1840468"/>
            <a:ext cx="0" cy="292388"/>
          </a:xfrm>
          <a:prstGeom prst="line">
            <a:avLst/>
          </a:prstGeom>
          <a:ln w="698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직사각형 58"/>
          <p:cNvSpPr/>
          <p:nvPr/>
        </p:nvSpPr>
        <p:spPr>
          <a:xfrm>
            <a:off x="4139952" y="3668831"/>
            <a:ext cx="4896544" cy="1200329"/>
          </a:xfrm>
          <a:prstGeom prst="rect">
            <a:avLst/>
          </a:prstGeom>
          <a:solidFill>
            <a:schemeClr val="tx1">
              <a:lumMod val="75000"/>
              <a:lumOff val="25000"/>
              <a:alpha val="52000"/>
            </a:schemeClr>
          </a:solidFill>
        </p:spPr>
        <p:txBody>
          <a:bodyPr wrap="square">
            <a:spAutoFit/>
          </a:bodyPr>
          <a:lstStyle/>
          <a:p>
            <a:pPr algn="ctr" fontAlgn="base" latinLnBrk="0"/>
            <a:endParaRPr lang="en-US" altLang="ko-KR" sz="1200" b="1" dirty="0" smtClean="0">
              <a:solidFill>
                <a:srgbClr val="FFFF00"/>
              </a:solidFill>
            </a:endParaRPr>
          </a:p>
          <a:p>
            <a:pPr algn="ctr" fontAlgn="base" latinLnBrk="0"/>
            <a:endParaRPr lang="en-US" altLang="ko-KR" sz="1200" b="1" dirty="0">
              <a:solidFill>
                <a:srgbClr val="FFFF00"/>
              </a:solidFill>
            </a:endParaRPr>
          </a:p>
          <a:p>
            <a:pPr algn="ctr" fontAlgn="base" latinLnBrk="0"/>
            <a:endParaRPr lang="en-US" altLang="ko-KR" sz="1200" b="1" dirty="0" smtClean="0">
              <a:solidFill>
                <a:srgbClr val="FFFF00"/>
              </a:solidFill>
            </a:endParaRPr>
          </a:p>
          <a:p>
            <a:pPr algn="ctr" fontAlgn="base" latinLnBrk="0"/>
            <a:endParaRPr lang="en-US" altLang="ko-KR" sz="1200" b="1" dirty="0">
              <a:solidFill>
                <a:srgbClr val="FFFF00"/>
              </a:solidFill>
            </a:endParaRPr>
          </a:p>
          <a:p>
            <a:pPr algn="ctr" fontAlgn="base" latinLnBrk="0"/>
            <a:endParaRPr lang="en-US" altLang="ko-KR" sz="1200" b="1" dirty="0" smtClean="0">
              <a:solidFill>
                <a:srgbClr val="FFFF00"/>
              </a:solidFill>
            </a:endParaRPr>
          </a:p>
          <a:p>
            <a:pPr algn="ctr" fontAlgn="base" latinLnBrk="0"/>
            <a:endParaRPr lang="ko-KR" altLang="en-US" sz="1200" b="1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39952" y="3861048"/>
            <a:ext cx="4848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600" b="1" dirty="0" smtClean="0">
                <a:solidFill>
                  <a:schemeClr val="bg1"/>
                </a:solidFill>
              </a:rPr>
              <a:t>  상품의 외관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기능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재료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경제성 등을 종합적으로 심사하여 디자인의 우수성이 인정된 상품에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smtClean="0">
                <a:solidFill>
                  <a:srgbClr val="FFFF00"/>
                </a:solidFill>
              </a:rPr>
              <a:t>GOOD DESIGN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600" b="1" dirty="0" smtClean="0">
                <a:solidFill>
                  <a:srgbClr val="FFFF00"/>
                </a:solidFill>
              </a:rPr>
              <a:t>마크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를 부여하는 제도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38" name="타원 37"/>
          <p:cNvSpPr/>
          <p:nvPr/>
        </p:nvSpPr>
        <p:spPr>
          <a:xfrm>
            <a:off x="8052804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/>
          <p:cNvSpPr/>
          <p:nvPr/>
        </p:nvSpPr>
        <p:spPr>
          <a:xfrm>
            <a:off x="8283230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/>
          <p:cNvSpPr/>
          <p:nvPr/>
        </p:nvSpPr>
        <p:spPr>
          <a:xfrm>
            <a:off x="8523674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/>
          <p:cNvSpPr/>
          <p:nvPr/>
        </p:nvSpPr>
        <p:spPr>
          <a:xfrm>
            <a:off x="8764118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/>
          <p:cNvSpPr/>
          <p:nvPr/>
        </p:nvSpPr>
        <p:spPr>
          <a:xfrm>
            <a:off x="7812360" y="404664"/>
            <a:ext cx="200370" cy="18033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/>
          <p:cNvSpPr/>
          <p:nvPr/>
        </p:nvSpPr>
        <p:spPr>
          <a:xfrm>
            <a:off x="3995936" y="3284984"/>
            <a:ext cx="22749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1400" b="1" i="1" dirty="0" smtClean="0">
                <a:solidFill>
                  <a:schemeClr val="bg1"/>
                </a:solidFill>
              </a:rPr>
              <a:t>우수디자인</a:t>
            </a:r>
            <a:r>
              <a:rPr lang="en-US" altLang="ko-KR" sz="1400" b="1" i="1" dirty="0" smtClean="0">
                <a:solidFill>
                  <a:schemeClr val="bg1"/>
                </a:solidFill>
              </a:rPr>
              <a:t>(GD)</a:t>
            </a:r>
            <a:r>
              <a:rPr lang="ko-KR" altLang="en-US" sz="1400" b="1" i="1" dirty="0" smtClean="0">
                <a:solidFill>
                  <a:schemeClr val="bg1"/>
                </a:solidFill>
              </a:rPr>
              <a:t>상품선정</a:t>
            </a:r>
            <a:endParaRPr lang="ko-KR" altLang="en-US" sz="1400" b="1" i="1" dirty="0">
              <a:solidFill>
                <a:schemeClr val="bg1"/>
              </a:solidFill>
            </a:endParaRPr>
          </a:p>
        </p:txBody>
      </p:sp>
      <p:pic>
        <p:nvPicPr>
          <p:cNvPr id="50" name="Picture 3" descr="C:\Users\Mos\Desktop\g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488"/>
            <a:ext cx="441831" cy="36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8"/>
          <p:cNvSpPr>
            <a:spLocks noChangeArrowheads="1"/>
          </p:cNvSpPr>
          <p:nvPr/>
        </p:nvSpPr>
        <p:spPr bwMode="auto">
          <a:xfrm>
            <a:off x="711004" y="179348"/>
            <a:ext cx="62372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14388"/>
            <a:r>
              <a:rPr lang="en-US" altLang="ko-KR" dirty="0">
                <a:solidFill>
                  <a:srgbClr val="3E632B"/>
                </a:solidFill>
              </a:rPr>
              <a:t> </a:t>
            </a:r>
            <a:r>
              <a:rPr lang="en-US" altLang="ko-KR" b="1" dirty="0" smtClean="0">
                <a:solidFill>
                  <a:srgbClr val="3E632B"/>
                </a:solidFill>
              </a:rPr>
              <a:t>2012</a:t>
            </a:r>
            <a:r>
              <a:rPr lang="ko-KR" altLang="en-US" b="1" dirty="0">
                <a:solidFill>
                  <a:srgbClr val="3E632B"/>
                </a:solidFill>
              </a:rPr>
              <a:t> </a:t>
            </a:r>
            <a:r>
              <a:rPr lang="ko-KR" altLang="en-US" b="1" dirty="0" smtClean="0">
                <a:solidFill>
                  <a:srgbClr val="3E632B"/>
                </a:solidFill>
              </a:rPr>
              <a:t>우수디자인</a:t>
            </a:r>
            <a:r>
              <a:rPr lang="en-US" altLang="ko-KR" b="1" dirty="0" smtClean="0">
                <a:solidFill>
                  <a:srgbClr val="3E632B"/>
                </a:solidFill>
              </a:rPr>
              <a:t>(GD)</a:t>
            </a:r>
            <a:r>
              <a:rPr lang="ko-KR" altLang="en-US" b="1" dirty="0" smtClean="0">
                <a:solidFill>
                  <a:srgbClr val="3E632B"/>
                </a:solidFill>
              </a:rPr>
              <a:t> 상품선정</a:t>
            </a:r>
            <a:endParaRPr lang="ko-KR" altLang="en-US" b="1" dirty="0">
              <a:solidFill>
                <a:srgbClr val="3E632B"/>
              </a:solidFill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539552" y="2420888"/>
            <a:ext cx="3528392" cy="3386414"/>
            <a:chOff x="971600" y="2348880"/>
            <a:chExt cx="3261392" cy="3130158"/>
          </a:xfrm>
        </p:grpSpPr>
        <p:sp>
          <p:nvSpPr>
            <p:cNvPr id="11" name="타원 10"/>
            <p:cNvSpPr/>
            <p:nvPr/>
          </p:nvSpPr>
          <p:spPr>
            <a:xfrm>
              <a:off x="1736176" y="2572345"/>
              <a:ext cx="465271" cy="458421"/>
            </a:xfrm>
            <a:prstGeom prst="ellipse">
              <a:avLst/>
            </a:prstGeom>
            <a:solidFill>
              <a:schemeClr val="bg1">
                <a:lumMod val="75000"/>
                <a:alpha val="22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" b="1" dirty="0"/>
            </a:p>
          </p:txBody>
        </p:sp>
        <p:sp>
          <p:nvSpPr>
            <p:cNvPr id="12" name="타원 11"/>
            <p:cNvSpPr/>
            <p:nvPr/>
          </p:nvSpPr>
          <p:spPr>
            <a:xfrm>
              <a:off x="2684282" y="2572345"/>
              <a:ext cx="465271" cy="458421"/>
            </a:xfrm>
            <a:prstGeom prst="ellipse">
              <a:avLst/>
            </a:prstGeom>
            <a:solidFill>
              <a:schemeClr val="bg1">
                <a:lumMod val="75000"/>
                <a:alpha val="22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3" name="타원 12"/>
            <p:cNvSpPr/>
            <p:nvPr/>
          </p:nvSpPr>
          <p:spPr>
            <a:xfrm>
              <a:off x="1712712" y="4758958"/>
              <a:ext cx="465271" cy="458421"/>
            </a:xfrm>
            <a:prstGeom prst="ellipse">
              <a:avLst/>
            </a:prstGeom>
            <a:solidFill>
              <a:schemeClr val="bg1">
                <a:lumMod val="75000"/>
                <a:alpha val="22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4" name="타원 13"/>
            <p:cNvSpPr/>
            <p:nvPr/>
          </p:nvSpPr>
          <p:spPr>
            <a:xfrm>
              <a:off x="2687601" y="4758958"/>
              <a:ext cx="465271" cy="458421"/>
            </a:xfrm>
            <a:prstGeom prst="ellipse">
              <a:avLst/>
            </a:prstGeom>
            <a:solidFill>
              <a:schemeClr val="bg1">
                <a:lumMod val="75000"/>
                <a:alpha val="22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5" name="타원 14"/>
            <p:cNvSpPr/>
            <p:nvPr/>
          </p:nvSpPr>
          <p:spPr>
            <a:xfrm>
              <a:off x="1031417" y="3233557"/>
              <a:ext cx="465271" cy="458421"/>
            </a:xfrm>
            <a:prstGeom prst="ellipse">
              <a:avLst/>
            </a:prstGeom>
            <a:solidFill>
              <a:schemeClr val="bg1">
                <a:lumMod val="75000"/>
                <a:alpha val="22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6" name="타원 15"/>
            <p:cNvSpPr/>
            <p:nvPr/>
          </p:nvSpPr>
          <p:spPr>
            <a:xfrm>
              <a:off x="1031417" y="4111984"/>
              <a:ext cx="465271" cy="458421"/>
            </a:xfrm>
            <a:prstGeom prst="ellipse">
              <a:avLst/>
            </a:prstGeom>
            <a:solidFill>
              <a:schemeClr val="bg1">
                <a:lumMod val="75000"/>
                <a:alpha val="22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7" name="타원 16"/>
            <p:cNvSpPr/>
            <p:nvPr/>
          </p:nvSpPr>
          <p:spPr>
            <a:xfrm>
              <a:off x="3368896" y="3233040"/>
              <a:ext cx="465271" cy="458421"/>
            </a:xfrm>
            <a:prstGeom prst="ellipse">
              <a:avLst/>
            </a:prstGeom>
            <a:solidFill>
              <a:schemeClr val="bg1">
                <a:lumMod val="75000"/>
                <a:alpha val="22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8" name="타원 17"/>
            <p:cNvSpPr/>
            <p:nvPr/>
          </p:nvSpPr>
          <p:spPr>
            <a:xfrm>
              <a:off x="3368896" y="4127209"/>
              <a:ext cx="465271" cy="458421"/>
            </a:xfrm>
            <a:prstGeom prst="ellipse">
              <a:avLst/>
            </a:prstGeom>
            <a:solidFill>
              <a:schemeClr val="bg1">
                <a:lumMod val="75000"/>
                <a:alpha val="22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cxnSp>
          <p:nvCxnSpPr>
            <p:cNvPr id="21" name="직선 연결선 20"/>
            <p:cNvCxnSpPr>
              <a:stCxn id="15" idx="4"/>
              <a:endCxn id="16" idx="0"/>
            </p:cNvCxnSpPr>
            <p:nvPr/>
          </p:nvCxnSpPr>
          <p:spPr>
            <a:xfrm>
              <a:off x="1264053" y="3691978"/>
              <a:ext cx="0" cy="420006"/>
            </a:xfrm>
            <a:prstGeom prst="line">
              <a:avLst/>
            </a:prstGeom>
            <a:ln w="317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>
              <a:stCxn id="17" idx="4"/>
              <a:endCxn id="18" idx="0"/>
            </p:cNvCxnSpPr>
            <p:nvPr/>
          </p:nvCxnSpPr>
          <p:spPr>
            <a:xfrm>
              <a:off x="3601532" y="3691461"/>
              <a:ext cx="0" cy="435748"/>
            </a:xfrm>
            <a:prstGeom prst="line">
              <a:avLst/>
            </a:prstGeom>
            <a:ln w="317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>
              <a:stCxn id="11" idx="3"/>
              <a:endCxn id="15" idx="7"/>
            </p:cNvCxnSpPr>
            <p:nvPr/>
          </p:nvCxnSpPr>
          <p:spPr>
            <a:xfrm flipH="1">
              <a:off x="1428551" y="2963632"/>
              <a:ext cx="375762" cy="337059"/>
            </a:xfrm>
            <a:prstGeom prst="line">
              <a:avLst/>
            </a:prstGeom>
            <a:ln w="317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>
              <a:stCxn id="18" idx="3"/>
              <a:endCxn id="14" idx="7"/>
            </p:cNvCxnSpPr>
            <p:nvPr/>
          </p:nvCxnSpPr>
          <p:spPr>
            <a:xfrm flipH="1">
              <a:off x="3084735" y="4518496"/>
              <a:ext cx="352298" cy="307596"/>
            </a:xfrm>
            <a:prstGeom prst="line">
              <a:avLst/>
            </a:prstGeom>
            <a:ln w="317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>
              <a:stCxn id="12" idx="5"/>
              <a:endCxn id="17" idx="1"/>
            </p:cNvCxnSpPr>
            <p:nvPr/>
          </p:nvCxnSpPr>
          <p:spPr>
            <a:xfrm>
              <a:off x="3081416" y="2963632"/>
              <a:ext cx="355617" cy="336542"/>
            </a:xfrm>
            <a:prstGeom prst="line">
              <a:avLst/>
            </a:prstGeom>
            <a:ln w="317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>
              <a:stCxn id="11" idx="6"/>
              <a:endCxn id="12" idx="2"/>
            </p:cNvCxnSpPr>
            <p:nvPr/>
          </p:nvCxnSpPr>
          <p:spPr>
            <a:xfrm>
              <a:off x="2201447" y="2801556"/>
              <a:ext cx="482835" cy="0"/>
            </a:xfrm>
            <a:prstGeom prst="line">
              <a:avLst/>
            </a:prstGeom>
            <a:ln w="317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>
              <a:stCxn id="16" idx="5"/>
              <a:endCxn id="13" idx="1"/>
            </p:cNvCxnSpPr>
            <p:nvPr/>
          </p:nvCxnSpPr>
          <p:spPr>
            <a:xfrm>
              <a:off x="1428551" y="4503271"/>
              <a:ext cx="352298" cy="322821"/>
            </a:xfrm>
            <a:prstGeom prst="line">
              <a:avLst/>
            </a:prstGeom>
            <a:ln w="317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연결선 45"/>
            <p:cNvCxnSpPr>
              <a:stCxn id="13" idx="6"/>
              <a:endCxn id="14" idx="2"/>
            </p:cNvCxnSpPr>
            <p:nvPr/>
          </p:nvCxnSpPr>
          <p:spPr>
            <a:xfrm>
              <a:off x="2177983" y="4988169"/>
              <a:ext cx="509618" cy="0"/>
            </a:xfrm>
            <a:prstGeom prst="line">
              <a:avLst/>
            </a:prstGeom>
            <a:ln w="317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1673042" y="2363553"/>
              <a:ext cx="68774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chemeClr val="bg1"/>
                  </a:solidFill>
                </a:rPr>
                <a:t>조형성</a:t>
              </a:r>
              <a:endParaRPr lang="ko-KR" altLang="en-US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648816" y="2348880"/>
              <a:ext cx="88512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chemeClr val="bg1"/>
                  </a:solidFill>
                </a:rPr>
                <a:t>기능성</a:t>
              </a:r>
              <a:endParaRPr lang="ko-KR" altLang="en-US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334835" y="2992874"/>
              <a:ext cx="68213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50" b="1" dirty="0" err="1" smtClean="0">
                  <a:solidFill>
                    <a:schemeClr val="bg1"/>
                  </a:solidFill>
                </a:rPr>
                <a:t>사용성</a:t>
              </a:r>
              <a:endParaRPr lang="ko-KR" altLang="en-US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347864" y="4577050"/>
              <a:ext cx="88512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50" b="1" dirty="0" err="1" smtClean="0">
                  <a:solidFill>
                    <a:schemeClr val="bg1"/>
                  </a:solidFill>
                </a:rPr>
                <a:t>제작성</a:t>
              </a:r>
              <a:endParaRPr lang="ko-KR" altLang="en-US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360784" y="5225122"/>
              <a:ext cx="114032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smtClean="0">
                  <a:solidFill>
                    <a:schemeClr val="bg1"/>
                  </a:solidFill>
                </a:rPr>
                <a:t>환경</a:t>
              </a:r>
              <a:r>
                <a:rPr lang="en-US" altLang="ko-KR" sz="1050" b="1" dirty="0">
                  <a:solidFill>
                    <a:schemeClr val="bg1"/>
                  </a:solidFill>
                </a:rPr>
                <a:t> </a:t>
              </a:r>
              <a:r>
                <a:rPr lang="ko-KR" altLang="en-US" sz="1050" b="1" dirty="0" smtClean="0">
                  <a:solidFill>
                    <a:schemeClr val="bg1"/>
                  </a:solidFill>
                </a:rPr>
                <a:t>친화성</a:t>
              </a:r>
              <a:endParaRPr lang="ko-KR" altLang="en-US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640704" y="5225122"/>
              <a:ext cx="88512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chemeClr val="bg1"/>
                  </a:solidFill>
                </a:rPr>
                <a:t>적합성</a:t>
              </a:r>
              <a:endParaRPr lang="ko-KR" altLang="en-US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76858" y="4577050"/>
              <a:ext cx="66384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50" b="1" dirty="0" err="1" smtClean="0">
                  <a:solidFill>
                    <a:schemeClr val="bg1"/>
                  </a:solidFill>
                </a:rPr>
                <a:t>만족성</a:t>
              </a:r>
              <a:endParaRPr lang="ko-KR" altLang="en-US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971600" y="2992874"/>
              <a:ext cx="88512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chemeClr val="bg1"/>
                  </a:solidFill>
                </a:rPr>
                <a:t>경제성  </a:t>
              </a:r>
              <a:endParaRPr lang="ko-KR" altLang="en-US" sz="1050" b="1" dirty="0">
                <a:solidFill>
                  <a:schemeClr val="bg1"/>
                </a:solidFill>
              </a:endParaRPr>
            </a:p>
          </p:txBody>
        </p:sp>
        <p:pic>
          <p:nvPicPr>
            <p:cNvPr id="53" name="Picture 3" descr="C:\Users\Mos\Desktop\g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765" y="3370000"/>
              <a:ext cx="1398107" cy="1165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945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616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5724128" y="4347101"/>
            <a:ext cx="2796638" cy="954107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14388"/>
            <a:r>
              <a:rPr lang="en-US" altLang="ko-KR" sz="1400" b="1" dirty="0" smtClean="0">
                <a:solidFill>
                  <a:schemeClr val="bg1"/>
                </a:solidFill>
              </a:rPr>
              <a:t>TEL </a:t>
            </a:r>
            <a:r>
              <a:rPr lang="en-US" altLang="ko-KR" sz="1400" b="1" dirty="0">
                <a:solidFill>
                  <a:schemeClr val="bg1"/>
                </a:solidFill>
              </a:rPr>
              <a:t>: 031) 780-2101~4 </a:t>
            </a:r>
          </a:p>
          <a:p>
            <a:pPr defTabSz="814388"/>
            <a:r>
              <a:rPr lang="en-US" altLang="ko-KR" sz="1400" b="1" dirty="0">
                <a:solidFill>
                  <a:schemeClr val="bg1"/>
                </a:solidFill>
              </a:rPr>
              <a:t>FAX : 031) 780-2106 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 defTabSz="814388"/>
            <a:r>
              <a:rPr lang="en-US" altLang="ko-KR" sz="1400" b="1" dirty="0">
                <a:solidFill>
                  <a:schemeClr val="bg1"/>
                </a:solidFill>
              </a:rPr>
              <a:t>E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-mail </a:t>
            </a:r>
            <a:r>
              <a:rPr lang="en-US" altLang="ko-KR" sz="1400" b="1" dirty="0">
                <a:solidFill>
                  <a:schemeClr val="bg1"/>
                </a:solidFill>
              </a:rPr>
              <a:t>: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good@kidp.or.kr</a:t>
            </a:r>
          </a:p>
          <a:p>
            <a:pPr defTabSz="814388"/>
            <a:r>
              <a:rPr lang="en-US" altLang="ko-KR" sz="1400" b="1" dirty="0">
                <a:solidFill>
                  <a:schemeClr val="bg1"/>
                </a:solidFill>
              </a:rPr>
              <a:t>URL :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www.gd.or.kr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388990" y="1196752"/>
            <a:ext cx="2287466" cy="2923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1300" b="1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FFFF00"/>
                </a:solidFill>
              </a:rPr>
              <a:t>문의처</a:t>
            </a:r>
            <a:endParaRPr lang="ko-KR" altLang="en-US" sz="1300" b="1" dirty="0">
              <a:ln>
                <a:solidFill>
                  <a:schemeClr val="bg1">
                    <a:alpha val="2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cxnSp>
        <p:nvCxnSpPr>
          <p:cNvPr id="9" name="직선 연결선 8"/>
          <p:cNvCxnSpPr/>
          <p:nvPr/>
        </p:nvCxnSpPr>
        <p:spPr>
          <a:xfrm flipV="1">
            <a:off x="6316982" y="1196752"/>
            <a:ext cx="0" cy="292388"/>
          </a:xfrm>
          <a:prstGeom prst="line">
            <a:avLst/>
          </a:prstGeom>
          <a:ln w="698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타원 11"/>
          <p:cNvSpPr/>
          <p:nvPr/>
        </p:nvSpPr>
        <p:spPr>
          <a:xfrm>
            <a:off x="7812360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8052804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8283230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8523674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Picture 3" descr="C:\Users\Mos\Desktop\g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7772"/>
            <a:ext cx="603500" cy="50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3563888" y="3183940"/>
            <a:ext cx="489654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814388"/>
            <a:r>
              <a:rPr lang="ko-KR" altLang="en-US" sz="1400" b="1" dirty="0">
                <a:solidFill>
                  <a:schemeClr val="bg1"/>
                </a:solidFill>
              </a:rPr>
              <a:t>경기도 성남시 분당구 </a:t>
            </a:r>
            <a:r>
              <a:rPr lang="ko-KR" altLang="en-US" sz="1400" b="1" dirty="0" err="1">
                <a:solidFill>
                  <a:schemeClr val="bg1"/>
                </a:solidFill>
              </a:rPr>
              <a:t>야탑동</a:t>
            </a:r>
            <a:r>
              <a:rPr lang="ko-KR" altLang="en-US" sz="1400" b="1" dirty="0">
                <a:solidFill>
                  <a:schemeClr val="bg1"/>
                </a:solidFill>
              </a:rPr>
              <a:t> </a:t>
            </a:r>
            <a:r>
              <a:rPr lang="en-US" altLang="ko-KR" sz="1400" b="1" dirty="0">
                <a:solidFill>
                  <a:schemeClr val="bg1"/>
                </a:solidFill>
              </a:rPr>
              <a:t>344-1 </a:t>
            </a:r>
            <a:r>
              <a:rPr lang="ko-KR" altLang="en-US" sz="1400" b="1" dirty="0">
                <a:solidFill>
                  <a:schemeClr val="bg1"/>
                </a:solidFill>
              </a:rPr>
              <a:t>코리아디자인센터 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 algn="ctr" defTabSz="814388"/>
            <a:r>
              <a:rPr lang="en-US" altLang="ko-KR" sz="1200" b="1" dirty="0" smtClean="0">
                <a:solidFill>
                  <a:schemeClr val="bg1"/>
                </a:solidFill>
              </a:rPr>
              <a:t>                                                       (</a:t>
            </a:r>
            <a:r>
              <a:rPr lang="ko-KR" altLang="en-US" sz="1200" b="1" dirty="0">
                <a:solidFill>
                  <a:schemeClr val="bg1"/>
                </a:solidFill>
              </a:rPr>
              <a:t>우편번호 </a:t>
            </a:r>
            <a:r>
              <a:rPr lang="en-US" altLang="ko-KR" sz="1200" b="1" dirty="0">
                <a:solidFill>
                  <a:schemeClr val="bg1"/>
                </a:solidFill>
              </a:rPr>
              <a:t>463-954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)</a:t>
            </a:r>
          </a:p>
          <a:p>
            <a:pPr defTabSz="814388"/>
            <a:r>
              <a:rPr lang="ko-KR" altLang="en-US" sz="1200" b="1" dirty="0" smtClean="0">
                <a:solidFill>
                  <a:schemeClr val="bg1"/>
                </a:solidFill>
              </a:rPr>
              <a:t>                                 </a:t>
            </a:r>
            <a:endParaRPr lang="en-US" altLang="ko-KR" sz="1200" b="1" dirty="0" smtClean="0">
              <a:solidFill>
                <a:schemeClr val="bg1"/>
              </a:solidFill>
            </a:endParaRPr>
          </a:p>
          <a:p>
            <a:pPr defTabSz="814388"/>
            <a:r>
              <a:rPr lang="en-US" altLang="ko-KR" sz="1200" b="1" dirty="0">
                <a:solidFill>
                  <a:schemeClr val="bg1"/>
                </a:solidFill>
              </a:rPr>
              <a:t> 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                                </a:t>
            </a:r>
            <a:r>
              <a:rPr lang="ko-KR" altLang="en-US" sz="1200" b="1" dirty="0" smtClean="0">
                <a:solidFill>
                  <a:schemeClr val="bg1"/>
                </a:solidFill>
              </a:rPr>
              <a:t>한국디자인진흥원 사업본부 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GD</a:t>
            </a:r>
            <a:r>
              <a:rPr lang="ko-KR" altLang="en-US" sz="1200" b="1" dirty="0" err="1" smtClean="0">
                <a:solidFill>
                  <a:schemeClr val="bg1"/>
                </a:solidFill>
              </a:rPr>
              <a:t>브랜드팀</a:t>
            </a:r>
            <a:r>
              <a:rPr lang="ko-KR" altLang="en-US" sz="1200" b="1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101" name="Picture 5" descr="C:\Users\Mos\Desktop\GDgdgdMar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84984"/>
            <a:ext cx="1358900" cy="1620837"/>
          </a:xfrm>
          <a:prstGeom prst="rect">
            <a:avLst/>
          </a:prstGeom>
          <a:noFill/>
          <a:effectLst>
            <a:glow rad="1905000">
              <a:schemeClr val="bg1">
                <a:alpha val="40000"/>
              </a:schemeClr>
            </a:glow>
            <a:reflection stA="54000" endPos="52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모서리가 둥근 직사각형 18"/>
          <p:cNvSpPr/>
          <p:nvPr/>
        </p:nvSpPr>
        <p:spPr>
          <a:xfrm>
            <a:off x="395536" y="2132856"/>
            <a:ext cx="8372338" cy="3672408"/>
          </a:xfrm>
          <a:prstGeom prst="round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endParaRPr lang="ko-KR" altLang="en-US" sz="900" dirty="0">
              <a:solidFill>
                <a:schemeClr val="bg1"/>
              </a:solidFill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8764118" y="404664"/>
            <a:ext cx="200370" cy="18033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711004" y="179348"/>
            <a:ext cx="62372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14388"/>
            <a:r>
              <a:rPr lang="en-US" altLang="ko-KR" dirty="0">
                <a:solidFill>
                  <a:srgbClr val="3E632B"/>
                </a:solidFill>
              </a:rPr>
              <a:t> </a:t>
            </a:r>
            <a:r>
              <a:rPr lang="en-US" altLang="ko-KR" b="1" dirty="0" smtClean="0">
                <a:solidFill>
                  <a:srgbClr val="3E632B"/>
                </a:solidFill>
              </a:rPr>
              <a:t>2012</a:t>
            </a:r>
            <a:r>
              <a:rPr lang="ko-KR" altLang="en-US" b="1" dirty="0">
                <a:solidFill>
                  <a:srgbClr val="3E632B"/>
                </a:solidFill>
              </a:rPr>
              <a:t> </a:t>
            </a:r>
            <a:r>
              <a:rPr lang="ko-KR" altLang="en-US" b="1" dirty="0" smtClean="0">
                <a:solidFill>
                  <a:srgbClr val="3E632B"/>
                </a:solidFill>
              </a:rPr>
              <a:t>우수디자인</a:t>
            </a:r>
            <a:r>
              <a:rPr lang="en-US" altLang="ko-KR" b="1" dirty="0" smtClean="0">
                <a:solidFill>
                  <a:srgbClr val="3E632B"/>
                </a:solidFill>
              </a:rPr>
              <a:t>(GD)</a:t>
            </a:r>
            <a:r>
              <a:rPr lang="ko-KR" altLang="en-US" b="1" dirty="0" smtClean="0">
                <a:solidFill>
                  <a:srgbClr val="3E632B"/>
                </a:solidFill>
              </a:rPr>
              <a:t> 상품선정</a:t>
            </a:r>
            <a:endParaRPr lang="ko-KR" altLang="en-US" b="1" dirty="0">
              <a:solidFill>
                <a:srgbClr val="3E63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30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직사각형 47"/>
          <p:cNvSpPr/>
          <p:nvPr/>
        </p:nvSpPr>
        <p:spPr>
          <a:xfrm>
            <a:off x="0" y="692696"/>
            <a:ext cx="9144000" cy="6165304"/>
          </a:xfrm>
          <a:prstGeom prst="rect">
            <a:avLst/>
          </a:prstGeom>
          <a:gradFill flip="none" rotWithShape="1">
            <a:gsLst>
              <a:gs pos="2500">
                <a:srgbClr val="121A0C">
                  <a:lumMod val="72000"/>
                </a:srgbClr>
              </a:gs>
              <a:gs pos="100000">
                <a:srgbClr val="0C1208"/>
              </a:gs>
              <a:gs pos="66000">
                <a:srgbClr val="1825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7236296" y="1196752"/>
            <a:ext cx="1423370" cy="2923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1300" b="1" dirty="0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FFFF00"/>
                </a:solidFill>
              </a:rPr>
              <a:t>GD</a:t>
            </a:r>
            <a:r>
              <a:rPr lang="ko-KR" altLang="en-US" sz="1300" b="1" dirty="0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FFFF00"/>
                </a:solidFill>
              </a:rPr>
              <a:t>사업의 역할</a:t>
            </a:r>
            <a:endParaRPr lang="ko-KR" altLang="en-US" sz="1300" b="1" dirty="0">
              <a:ln>
                <a:solidFill>
                  <a:schemeClr val="bg1">
                    <a:alpha val="2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cxnSp>
        <p:nvCxnSpPr>
          <p:cNvPr id="8" name="직선 연결선 7"/>
          <p:cNvCxnSpPr/>
          <p:nvPr/>
        </p:nvCxnSpPr>
        <p:spPr>
          <a:xfrm flipV="1">
            <a:off x="7164288" y="1196752"/>
            <a:ext cx="0" cy="292388"/>
          </a:xfrm>
          <a:prstGeom prst="line">
            <a:avLst/>
          </a:prstGeom>
          <a:ln w="698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그룹 112"/>
          <p:cNvGrpSpPr/>
          <p:nvPr/>
        </p:nvGrpSpPr>
        <p:grpSpPr>
          <a:xfrm>
            <a:off x="2051720" y="1772816"/>
            <a:ext cx="5256584" cy="3762511"/>
            <a:chOff x="1971317" y="1772817"/>
            <a:chExt cx="5256584" cy="3762511"/>
          </a:xfrm>
        </p:grpSpPr>
        <p:grpSp>
          <p:nvGrpSpPr>
            <p:cNvPr id="79" name="그룹 78"/>
            <p:cNvGrpSpPr/>
            <p:nvPr/>
          </p:nvGrpSpPr>
          <p:grpSpPr>
            <a:xfrm>
              <a:off x="1971317" y="1772817"/>
              <a:ext cx="4975681" cy="3762511"/>
              <a:chOff x="1556059" y="1734924"/>
              <a:chExt cx="5968269" cy="4513087"/>
            </a:xfrm>
          </p:grpSpPr>
          <p:sp>
            <p:nvSpPr>
              <p:cNvPr id="28" name="타원 27"/>
              <p:cNvSpPr/>
              <p:nvPr/>
            </p:nvSpPr>
            <p:spPr>
              <a:xfrm>
                <a:off x="3968635" y="4301428"/>
                <a:ext cx="1022488" cy="922557"/>
              </a:xfrm>
              <a:prstGeom prst="ellipse">
                <a:avLst/>
              </a:prstGeom>
              <a:solidFill>
                <a:schemeClr val="accent5">
                  <a:lumMod val="75000"/>
                  <a:alpha val="42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b="1" dirty="0" smtClean="0"/>
                  <a:t>GD</a:t>
                </a:r>
                <a:endParaRPr lang="ko-KR" altLang="en-US" sz="2000" b="1" dirty="0"/>
              </a:p>
            </p:txBody>
          </p:sp>
          <p:sp>
            <p:nvSpPr>
              <p:cNvPr id="29" name="타원 28"/>
              <p:cNvSpPr/>
              <p:nvPr/>
            </p:nvSpPr>
            <p:spPr>
              <a:xfrm>
                <a:off x="3968633" y="1734924"/>
                <a:ext cx="1022488" cy="922557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  <a:alpha val="28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smtClean="0"/>
                  <a:t>기</a:t>
                </a:r>
                <a:r>
                  <a:rPr lang="ko-KR" altLang="en-US" sz="1200" b="1" dirty="0"/>
                  <a:t>업</a:t>
                </a:r>
              </a:p>
            </p:txBody>
          </p:sp>
          <p:sp>
            <p:nvSpPr>
              <p:cNvPr id="31" name="타원 30"/>
              <p:cNvSpPr/>
              <p:nvPr/>
            </p:nvSpPr>
            <p:spPr>
              <a:xfrm>
                <a:off x="6501840" y="5292452"/>
                <a:ext cx="1022488" cy="922557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  <a:alpha val="28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/>
              </a:p>
            </p:txBody>
          </p:sp>
          <p:sp>
            <p:nvSpPr>
              <p:cNvPr id="32" name="타원 31"/>
              <p:cNvSpPr/>
              <p:nvPr/>
            </p:nvSpPr>
            <p:spPr>
              <a:xfrm>
                <a:off x="1556059" y="5303749"/>
                <a:ext cx="1022488" cy="922557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  <a:alpha val="28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/>
              </a:p>
            </p:txBody>
          </p:sp>
          <p:cxnSp>
            <p:nvCxnSpPr>
              <p:cNvPr id="26" name="직선 화살표 연결선 25"/>
              <p:cNvCxnSpPr/>
              <p:nvPr/>
            </p:nvCxnSpPr>
            <p:spPr>
              <a:xfrm>
                <a:off x="5089902" y="2912872"/>
                <a:ext cx="1561442" cy="2120306"/>
              </a:xfrm>
              <a:prstGeom prst="straightConnector1">
                <a:avLst/>
              </a:prstGeom>
              <a:ln w="41275">
                <a:solidFill>
                  <a:schemeClr val="bg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직선 화살표 연결선 32"/>
              <p:cNvCxnSpPr/>
              <p:nvPr/>
            </p:nvCxnSpPr>
            <p:spPr>
              <a:xfrm flipH="1">
                <a:off x="2897021" y="5975537"/>
                <a:ext cx="3242933" cy="0"/>
              </a:xfrm>
              <a:prstGeom prst="straightConnector1">
                <a:avLst/>
              </a:prstGeom>
              <a:ln w="4127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직선 화살표 연결선 34"/>
              <p:cNvCxnSpPr/>
              <p:nvPr/>
            </p:nvCxnSpPr>
            <p:spPr>
              <a:xfrm flipV="1">
                <a:off x="2400461" y="2836677"/>
                <a:ext cx="1418817" cy="2106377"/>
              </a:xfrm>
              <a:prstGeom prst="straightConnector1">
                <a:avLst/>
              </a:prstGeom>
              <a:ln w="4127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직선 화살표 연결선 38"/>
              <p:cNvCxnSpPr/>
              <p:nvPr/>
            </p:nvCxnSpPr>
            <p:spPr>
              <a:xfrm>
                <a:off x="2897021" y="5818477"/>
                <a:ext cx="3363561" cy="0"/>
              </a:xfrm>
              <a:prstGeom prst="straightConnector1">
                <a:avLst/>
              </a:prstGeom>
              <a:ln w="41275">
                <a:solidFill>
                  <a:schemeClr val="bg1"/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직선 화살표 연결선 41"/>
              <p:cNvCxnSpPr/>
              <p:nvPr/>
            </p:nvCxnSpPr>
            <p:spPr>
              <a:xfrm flipH="1" flipV="1">
                <a:off x="4877806" y="2912872"/>
                <a:ext cx="1625634" cy="2216735"/>
              </a:xfrm>
              <a:prstGeom prst="straightConnector1">
                <a:avLst/>
              </a:prstGeom>
              <a:ln w="41275">
                <a:solidFill>
                  <a:schemeClr val="bg1"/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직선 화살표 연결선 43"/>
              <p:cNvCxnSpPr/>
              <p:nvPr/>
            </p:nvCxnSpPr>
            <p:spPr>
              <a:xfrm flipH="1">
                <a:off x="2507044" y="2983238"/>
                <a:ext cx="1461589" cy="2173691"/>
              </a:xfrm>
              <a:prstGeom prst="straightConnector1">
                <a:avLst/>
              </a:prstGeom>
              <a:ln w="41275">
                <a:solidFill>
                  <a:schemeClr val="bg1"/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직선 연결선 49"/>
              <p:cNvCxnSpPr/>
              <p:nvPr/>
            </p:nvCxnSpPr>
            <p:spPr>
              <a:xfrm>
                <a:off x="4962011" y="4919829"/>
                <a:ext cx="1539828" cy="664851"/>
              </a:xfrm>
              <a:prstGeom prst="line">
                <a:avLst/>
              </a:prstGeom>
              <a:ln w="73025" cmpd="dbl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직선 연결선 51"/>
              <p:cNvCxnSpPr/>
              <p:nvPr/>
            </p:nvCxnSpPr>
            <p:spPr>
              <a:xfrm flipH="1">
                <a:off x="2578551" y="4919829"/>
                <a:ext cx="1390084" cy="664851"/>
              </a:xfrm>
              <a:prstGeom prst="line">
                <a:avLst/>
              </a:prstGeom>
              <a:ln w="73025" cmpd="dbl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직선 연결선 57"/>
              <p:cNvCxnSpPr/>
              <p:nvPr/>
            </p:nvCxnSpPr>
            <p:spPr>
              <a:xfrm>
                <a:off x="4479877" y="2657481"/>
                <a:ext cx="0" cy="1643947"/>
              </a:xfrm>
              <a:prstGeom prst="line">
                <a:avLst/>
              </a:prstGeom>
              <a:ln w="73025" cmpd="dbl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/>
              <p:cNvSpPr txBox="1"/>
              <p:nvPr/>
            </p:nvSpPr>
            <p:spPr>
              <a:xfrm rot="3179383">
                <a:off x="5948623" y="4433675"/>
                <a:ext cx="1102633" cy="313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100" dirty="0" smtClean="0">
                    <a:solidFill>
                      <a:schemeClr val="bg1"/>
                    </a:solidFill>
                  </a:rPr>
                  <a:t>사용가치</a:t>
                </a:r>
                <a:endParaRPr lang="ko-KR" altLang="en-US" sz="1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 rot="3219085">
                <a:off x="4601948" y="3573078"/>
                <a:ext cx="1445091" cy="313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100" dirty="0" smtClean="0">
                    <a:solidFill>
                      <a:schemeClr val="bg1"/>
                    </a:solidFill>
                  </a:rPr>
                  <a:t>경제적 가치</a:t>
                </a:r>
                <a:endParaRPr lang="ko-KR" altLang="en-US" sz="1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3126656" y="5934213"/>
                <a:ext cx="1371235" cy="313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100" dirty="0" smtClean="0">
                    <a:solidFill>
                      <a:schemeClr val="bg1"/>
                    </a:solidFill>
                  </a:rPr>
                  <a:t>사회적 가치</a:t>
                </a:r>
                <a:endParaRPr lang="ko-KR" altLang="en-US" sz="1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5159947" y="5541563"/>
                <a:ext cx="1232985" cy="313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100" dirty="0" smtClean="0">
                    <a:solidFill>
                      <a:schemeClr val="bg1"/>
                    </a:solidFill>
                  </a:rPr>
                  <a:t>사용가치</a:t>
                </a:r>
                <a:endParaRPr lang="ko-KR" altLang="en-US" sz="1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 rot="18239390">
                <a:off x="2692239" y="3105271"/>
                <a:ext cx="1313072" cy="313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100" dirty="0" smtClean="0">
                    <a:solidFill>
                      <a:schemeClr val="bg1"/>
                    </a:solidFill>
                  </a:rPr>
                  <a:t>사회적 가치</a:t>
                </a:r>
                <a:endParaRPr lang="ko-KR" altLang="en-US" sz="1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 rot="18230033">
                <a:off x="2479558" y="4353343"/>
                <a:ext cx="1217975" cy="313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100" dirty="0" smtClean="0">
                    <a:solidFill>
                      <a:schemeClr val="bg1"/>
                    </a:solidFill>
                  </a:rPr>
                  <a:t>경제적 가치</a:t>
                </a:r>
                <a:endParaRPr lang="ko-KR" altLang="en-US" sz="1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556059" y="5584452"/>
                <a:ext cx="1167711" cy="332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b="1" dirty="0" smtClean="0">
                    <a:solidFill>
                      <a:schemeClr val="bg1"/>
                    </a:solidFill>
                  </a:rPr>
                  <a:t>디자이너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7" name="TextBox 106"/>
            <p:cNvSpPr txBox="1"/>
            <p:nvPr/>
          </p:nvSpPr>
          <p:spPr>
            <a:xfrm>
              <a:off x="6211394" y="4952202"/>
              <a:ext cx="1016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chemeClr val="bg1"/>
                  </a:solidFill>
                </a:rPr>
                <a:t>소비자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9" name="설명선 1(테두리 및 강조선) 118"/>
          <p:cNvSpPr/>
          <p:nvPr/>
        </p:nvSpPr>
        <p:spPr>
          <a:xfrm>
            <a:off x="6156176" y="3015051"/>
            <a:ext cx="1278973" cy="557965"/>
          </a:xfrm>
          <a:prstGeom prst="accentBorderCallout1">
            <a:avLst>
              <a:gd name="adj1" fmla="val 18750"/>
              <a:gd name="adj2" fmla="val -5354"/>
              <a:gd name="adj3" fmla="val 112500"/>
              <a:gd name="adj4" fmla="val -38333"/>
            </a:avLst>
          </a:prstGeom>
          <a:solidFill>
            <a:schemeClr val="accent2">
              <a:lumMod val="75000"/>
              <a:alpha val="1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/>
              <a:t>기업매출↑</a:t>
            </a:r>
            <a:endParaRPr lang="en-US" altLang="ko-KR" sz="1200" b="1" dirty="0" smtClean="0"/>
          </a:p>
          <a:p>
            <a:pPr algn="ctr"/>
            <a:r>
              <a:rPr lang="ko-KR" altLang="en-US" sz="1200" b="1" dirty="0" smtClean="0"/>
              <a:t>소비자신뢰도↑</a:t>
            </a:r>
            <a:endParaRPr lang="ko-KR" altLang="en-US" sz="1200" b="1" dirty="0"/>
          </a:p>
        </p:txBody>
      </p:sp>
      <p:sp>
        <p:nvSpPr>
          <p:cNvPr id="120" name="설명선 1(테두리 및 강조선) 119"/>
          <p:cNvSpPr/>
          <p:nvPr/>
        </p:nvSpPr>
        <p:spPr>
          <a:xfrm flipH="1">
            <a:off x="1403648" y="2943043"/>
            <a:ext cx="1440160" cy="557965"/>
          </a:xfrm>
          <a:prstGeom prst="accentBorderCallout1">
            <a:avLst>
              <a:gd name="adj1" fmla="val 18750"/>
              <a:gd name="adj2" fmla="val -6099"/>
              <a:gd name="adj3" fmla="val 112500"/>
              <a:gd name="adj4" fmla="val -34365"/>
            </a:avLst>
          </a:prstGeom>
          <a:solidFill>
            <a:schemeClr val="accent2">
              <a:lumMod val="75000"/>
              <a:alpha val="1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/>
              <a:t>상품디자인</a:t>
            </a:r>
            <a:r>
              <a:rPr lang="ko-KR" altLang="en-US" sz="1200" b="1" dirty="0"/>
              <a:t> ↑</a:t>
            </a:r>
            <a:endParaRPr lang="en-US" altLang="ko-KR" sz="1200" b="1" dirty="0" smtClean="0"/>
          </a:p>
          <a:p>
            <a:pPr algn="ctr"/>
            <a:r>
              <a:rPr lang="ko-KR" altLang="en-US" sz="1200" b="1" dirty="0" smtClean="0"/>
              <a:t>디자이너영향력↑</a:t>
            </a:r>
            <a:endParaRPr lang="ko-KR" altLang="en-US" sz="1200" b="1" dirty="0"/>
          </a:p>
        </p:txBody>
      </p:sp>
      <p:sp>
        <p:nvSpPr>
          <p:cNvPr id="122" name="설명선 1(테두리 및 강조선) 121"/>
          <p:cNvSpPr/>
          <p:nvPr/>
        </p:nvSpPr>
        <p:spPr>
          <a:xfrm>
            <a:off x="5076056" y="5607339"/>
            <a:ext cx="1278973" cy="557965"/>
          </a:xfrm>
          <a:prstGeom prst="accentBorderCallout1">
            <a:avLst>
              <a:gd name="adj1" fmla="val 56306"/>
              <a:gd name="adj2" fmla="val -5354"/>
              <a:gd name="adj3" fmla="val -53410"/>
              <a:gd name="adj4" fmla="val -38660"/>
            </a:avLst>
          </a:prstGeom>
          <a:solidFill>
            <a:schemeClr val="accent2">
              <a:lumMod val="75000"/>
              <a:alpha val="1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/>
              <a:t>제품편의성↑</a:t>
            </a:r>
            <a:endParaRPr lang="en-US" altLang="ko-KR" sz="1200" b="1" dirty="0" smtClean="0"/>
          </a:p>
          <a:p>
            <a:pPr algn="ctr"/>
            <a:r>
              <a:rPr lang="ko-KR" altLang="en-US" sz="1200" b="1" dirty="0" smtClean="0"/>
              <a:t>디자인중요도↑</a:t>
            </a:r>
            <a:endParaRPr lang="ko-KR" altLang="en-US" sz="1200" b="1" dirty="0"/>
          </a:p>
        </p:txBody>
      </p:sp>
      <p:sp>
        <p:nvSpPr>
          <p:cNvPr id="37" name="타원 36"/>
          <p:cNvSpPr/>
          <p:nvPr/>
        </p:nvSpPr>
        <p:spPr>
          <a:xfrm>
            <a:off x="8052804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/>
          <p:cNvSpPr/>
          <p:nvPr/>
        </p:nvSpPr>
        <p:spPr>
          <a:xfrm>
            <a:off x="8283230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/>
          <p:cNvSpPr/>
          <p:nvPr/>
        </p:nvSpPr>
        <p:spPr>
          <a:xfrm>
            <a:off x="8523674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/>
          <p:cNvSpPr/>
          <p:nvPr/>
        </p:nvSpPr>
        <p:spPr>
          <a:xfrm>
            <a:off x="8764118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/>
          <p:cNvSpPr/>
          <p:nvPr/>
        </p:nvSpPr>
        <p:spPr>
          <a:xfrm>
            <a:off x="7812360" y="404664"/>
            <a:ext cx="200370" cy="18033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/>
          <p:cNvCxnSpPr/>
          <p:nvPr/>
        </p:nvCxnSpPr>
        <p:spPr>
          <a:xfrm flipH="1" flipV="1">
            <a:off x="1564837" y="4437112"/>
            <a:ext cx="1888964" cy="268063"/>
          </a:xfrm>
          <a:prstGeom prst="straightConnector1">
            <a:avLst/>
          </a:prstGeom>
          <a:ln w="47625" cmpd="dbl">
            <a:solidFill>
              <a:srgbClr val="FFFF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V="1">
            <a:off x="5562353" y="4447398"/>
            <a:ext cx="1872796" cy="263552"/>
          </a:xfrm>
          <a:prstGeom prst="straightConnector1">
            <a:avLst/>
          </a:prstGeom>
          <a:ln w="47625" cmpd="dbl">
            <a:solidFill>
              <a:srgbClr val="FFFF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꺾인 연결선 16"/>
          <p:cNvCxnSpPr/>
          <p:nvPr/>
        </p:nvCxnSpPr>
        <p:spPr>
          <a:xfrm flipV="1">
            <a:off x="4504294" y="2600643"/>
            <a:ext cx="1918228" cy="626569"/>
          </a:xfrm>
          <a:prstGeom prst="bentConnector3">
            <a:avLst>
              <a:gd name="adj1" fmla="val 9283"/>
            </a:avLst>
          </a:prstGeom>
          <a:ln w="47625" cmpd="dbl">
            <a:solidFill>
              <a:srgbClr val="FFFF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90167" y="2462142"/>
            <a:ext cx="2233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FF00"/>
                </a:solidFill>
              </a:rPr>
              <a:t>GD</a:t>
            </a:r>
            <a:r>
              <a:rPr lang="ko-KR" altLang="en-US" sz="1600" b="1" dirty="0" smtClean="0">
                <a:solidFill>
                  <a:srgbClr val="FFFF00"/>
                </a:solidFill>
              </a:rPr>
              <a:t>선정</a:t>
            </a:r>
            <a:r>
              <a:rPr lang="en-US" altLang="ko-KR" sz="1600" b="1" dirty="0" smtClean="0">
                <a:solidFill>
                  <a:srgbClr val="FFFF00"/>
                </a:solidFill>
              </a:rPr>
              <a:t>&amp;</a:t>
            </a:r>
            <a:r>
              <a:rPr lang="ko-KR" altLang="en-US" sz="1600" b="1" dirty="0" smtClean="0">
                <a:solidFill>
                  <a:srgbClr val="FFFF00"/>
                </a:solidFill>
              </a:rPr>
              <a:t>마크부여</a:t>
            </a:r>
            <a:endParaRPr lang="ko-KR" altLang="en-US" sz="1600" b="1" dirty="0">
              <a:solidFill>
                <a:srgbClr val="FFFF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92465" y="4191471"/>
            <a:ext cx="1951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rgbClr val="FFFF00"/>
                </a:solidFill>
              </a:rPr>
              <a:t>우수디자인</a:t>
            </a:r>
            <a:endParaRPr lang="en-US" altLang="ko-KR" sz="1600" b="1" dirty="0" smtClean="0">
              <a:solidFill>
                <a:srgbClr val="FFFF00"/>
              </a:solidFill>
            </a:endParaRPr>
          </a:p>
          <a:p>
            <a:pPr algn="ctr"/>
            <a:r>
              <a:rPr lang="ko-KR" altLang="en-US" sz="1600" b="1" dirty="0" smtClean="0">
                <a:solidFill>
                  <a:srgbClr val="FFFF00"/>
                </a:solidFill>
              </a:rPr>
              <a:t>상품 홍보</a:t>
            </a:r>
            <a:endParaRPr lang="ko-KR" altLang="en-US" sz="1600" b="1" dirty="0">
              <a:solidFill>
                <a:srgbClr val="FFFF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1520" y="4304129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FFFF00"/>
                </a:solidFill>
              </a:rPr>
              <a:t>디자인 지원</a:t>
            </a:r>
            <a:endParaRPr lang="ko-KR" altLang="en-US" sz="1600" b="1" dirty="0">
              <a:solidFill>
                <a:srgbClr val="FFFF00"/>
              </a:solidFill>
            </a:endParaRPr>
          </a:p>
        </p:txBody>
      </p:sp>
      <p:pic>
        <p:nvPicPr>
          <p:cNvPr id="46" name="Picture 3" descr="C:\Users\Mos\Desktop\g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488"/>
            <a:ext cx="441831" cy="36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711004" y="179348"/>
            <a:ext cx="62372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14388"/>
            <a:r>
              <a:rPr lang="en-US" altLang="ko-KR" dirty="0">
                <a:solidFill>
                  <a:srgbClr val="3E632B"/>
                </a:solidFill>
              </a:rPr>
              <a:t> </a:t>
            </a:r>
            <a:r>
              <a:rPr lang="en-US" altLang="ko-KR" b="1" dirty="0" smtClean="0">
                <a:solidFill>
                  <a:srgbClr val="3E632B"/>
                </a:solidFill>
              </a:rPr>
              <a:t>2012</a:t>
            </a:r>
            <a:r>
              <a:rPr lang="ko-KR" altLang="en-US" b="1" dirty="0">
                <a:solidFill>
                  <a:srgbClr val="3E632B"/>
                </a:solidFill>
              </a:rPr>
              <a:t> </a:t>
            </a:r>
            <a:r>
              <a:rPr lang="ko-KR" altLang="en-US" b="1" dirty="0" smtClean="0">
                <a:solidFill>
                  <a:srgbClr val="3E632B"/>
                </a:solidFill>
              </a:rPr>
              <a:t>우수디자인</a:t>
            </a:r>
            <a:r>
              <a:rPr lang="en-US" altLang="ko-KR" b="1" dirty="0" smtClean="0">
                <a:solidFill>
                  <a:srgbClr val="3E632B"/>
                </a:solidFill>
              </a:rPr>
              <a:t>(GD)</a:t>
            </a:r>
            <a:r>
              <a:rPr lang="ko-KR" altLang="en-US" b="1" dirty="0" smtClean="0">
                <a:solidFill>
                  <a:srgbClr val="3E632B"/>
                </a:solidFill>
              </a:rPr>
              <a:t> 상품선정</a:t>
            </a:r>
            <a:endParaRPr lang="ko-KR" altLang="en-US" b="1" dirty="0">
              <a:solidFill>
                <a:srgbClr val="3E632B"/>
              </a:solidFill>
            </a:endParaRPr>
          </a:p>
        </p:txBody>
      </p:sp>
      <p:pic>
        <p:nvPicPr>
          <p:cNvPr id="49" name="Picture 3" descr="C:\Users\Mos\Desktop\g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912" y="3837613"/>
            <a:ext cx="1169330" cy="97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45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직사각형 45"/>
          <p:cNvSpPr/>
          <p:nvPr/>
        </p:nvSpPr>
        <p:spPr>
          <a:xfrm>
            <a:off x="0" y="692696"/>
            <a:ext cx="9144000" cy="6165304"/>
          </a:xfrm>
          <a:prstGeom prst="rect">
            <a:avLst/>
          </a:prstGeom>
          <a:gradFill flip="none" rotWithShape="1">
            <a:gsLst>
              <a:gs pos="2500">
                <a:srgbClr val="121A0C">
                  <a:lumMod val="72000"/>
                </a:srgbClr>
              </a:gs>
              <a:gs pos="100000">
                <a:srgbClr val="0C1208"/>
              </a:gs>
              <a:gs pos="66000">
                <a:srgbClr val="1825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6228184" y="1196752"/>
            <a:ext cx="2431482" cy="2923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1300" b="1" dirty="0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FFFF00"/>
                </a:solidFill>
              </a:rPr>
              <a:t>우수디자인</a:t>
            </a:r>
            <a:r>
              <a:rPr lang="en-US" altLang="ko-KR" sz="1300" b="1" dirty="0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FFFF00"/>
                </a:solidFill>
              </a:rPr>
              <a:t>(GD)</a:t>
            </a:r>
            <a:r>
              <a:rPr lang="ko-KR" altLang="en-US" sz="1300" b="1" dirty="0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FFFF00"/>
                </a:solidFill>
              </a:rPr>
              <a:t>상품선정이란</a:t>
            </a:r>
            <a:r>
              <a:rPr lang="en-US" altLang="ko-KR" sz="1300" b="1" dirty="0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FFFF00"/>
                </a:solidFill>
              </a:rPr>
              <a:t>?</a:t>
            </a:r>
            <a:endParaRPr lang="ko-KR" altLang="en-US" sz="1300" b="1" dirty="0">
              <a:ln>
                <a:solidFill>
                  <a:schemeClr val="bg1">
                    <a:alpha val="2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cxnSp>
        <p:nvCxnSpPr>
          <p:cNvPr id="21" name="직선 연결선 20"/>
          <p:cNvCxnSpPr/>
          <p:nvPr/>
        </p:nvCxnSpPr>
        <p:spPr>
          <a:xfrm flipV="1">
            <a:off x="6156176" y="1196752"/>
            <a:ext cx="0" cy="292388"/>
          </a:xfrm>
          <a:prstGeom prst="line">
            <a:avLst/>
          </a:prstGeom>
          <a:ln w="698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67042" y="2622655"/>
            <a:ext cx="760393" cy="35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1980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35696" y="2334496"/>
            <a:ext cx="760393" cy="35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1990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779912" y="2069973"/>
            <a:ext cx="760393" cy="35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2000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52473" y="1781941"/>
            <a:ext cx="760393" cy="35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2010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790768" y="3709008"/>
            <a:ext cx="11090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dirty="0" smtClean="0">
                <a:solidFill>
                  <a:srgbClr val="FFFF00"/>
                </a:solidFill>
              </a:rPr>
              <a:t>‘95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946198" y="3429000"/>
            <a:ext cx="11090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dirty="0" smtClean="0">
                <a:solidFill>
                  <a:srgbClr val="FFFF00"/>
                </a:solidFill>
              </a:rPr>
              <a:t>‘06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-86959" y="3409836"/>
            <a:ext cx="2066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- GD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선정제</a:t>
            </a:r>
            <a:r>
              <a:rPr lang="ko-KR" altLang="en-US" sz="1400" dirty="0" smtClean="0">
                <a:solidFill>
                  <a:schemeClr val="bg1"/>
                </a:solidFill>
              </a:rPr>
              <a:t> 실시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  (</a:t>
            </a:r>
            <a:r>
              <a:rPr lang="ko-KR" altLang="en-US" sz="1400" dirty="0" smtClean="0">
                <a:solidFill>
                  <a:schemeClr val="bg1"/>
                </a:solidFill>
              </a:rPr>
              <a:t>마크증지 판매개시</a:t>
            </a:r>
            <a:r>
              <a:rPr lang="en-US" altLang="ko-KR" sz="1400" dirty="0" smtClean="0">
                <a:solidFill>
                  <a:schemeClr val="bg1"/>
                </a:solidFill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</a:rPr>
              <a:t>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841215" y="3214717"/>
            <a:ext cx="2369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- </a:t>
            </a:r>
            <a:r>
              <a:rPr lang="ko-KR" altLang="en-US" sz="1400" dirty="0" smtClean="0">
                <a:solidFill>
                  <a:schemeClr val="bg1"/>
                </a:solidFill>
              </a:rPr>
              <a:t>시상제도 신설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  (</a:t>
            </a:r>
            <a:r>
              <a:rPr lang="ko-KR" altLang="en-US" sz="1400" dirty="0" smtClean="0">
                <a:solidFill>
                  <a:schemeClr val="bg1"/>
                </a:solidFill>
              </a:rPr>
              <a:t>대통령상 등 </a:t>
            </a:r>
            <a:r>
              <a:rPr lang="en-US" altLang="ko-KR" sz="1400" dirty="0" smtClean="0">
                <a:solidFill>
                  <a:schemeClr val="bg1"/>
                </a:solidFill>
              </a:rPr>
              <a:t>15</a:t>
            </a:r>
            <a:r>
              <a:rPr lang="ko-KR" altLang="en-US" sz="1400" dirty="0" smtClean="0">
                <a:solidFill>
                  <a:schemeClr val="bg1"/>
                </a:solidFill>
              </a:rPr>
              <a:t>개 부문</a:t>
            </a:r>
            <a:r>
              <a:rPr lang="en-US" altLang="ko-KR" sz="1400" dirty="0" smtClean="0">
                <a:solidFill>
                  <a:schemeClr val="bg1"/>
                </a:solidFill>
              </a:rPr>
              <a:t>)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819654" y="3933056"/>
            <a:ext cx="2174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- </a:t>
            </a:r>
            <a:r>
              <a:rPr lang="ko-KR" altLang="en-US" sz="1400" dirty="0" smtClean="0">
                <a:solidFill>
                  <a:schemeClr val="bg1"/>
                </a:solidFill>
              </a:rPr>
              <a:t>포장디자인부문 신설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- </a:t>
            </a:r>
            <a:r>
              <a:rPr lang="ko-KR" altLang="en-US" sz="1400" dirty="0" smtClean="0">
                <a:solidFill>
                  <a:schemeClr val="bg1"/>
                </a:solidFill>
              </a:rPr>
              <a:t>수상부문 </a:t>
            </a:r>
            <a:r>
              <a:rPr lang="en-US" altLang="ko-KR" sz="1400" dirty="0" smtClean="0">
                <a:solidFill>
                  <a:schemeClr val="bg1"/>
                </a:solidFill>
              </a:rPr>
              <a:t>25</a:t>
            </a:r>
            <a:r>
              <a:rPr lang="ko-KR" altLang="en-US" sz="1400" dirty="0" smtClean="0">
                <a:solidFill>
                  <a:schemeClr val="bg1"/>
                </a:solidFill>
              </a:rPr>
              <a:t>개로 확대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923928" y="3639651"/>
            <a:ext cx="2896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smtClean="0">
                <a:solidFill>
                  <a:schemeClr val="bg1"/>
                </a:solidFill>
              </a:rPr>
              <a:t>- </a:t>
            </a:r>
            <a:r>
              <a:rPr lang="ko-KR" altLang="en-US" sz="1400" dirty="0" smtClean="0">
                <a:solidFill>
                  <a:schemeClr val="bg1"/>
                </a:solidFill>
              </a:rPr>
              <a:t>호주 </a:t>
            </a:r>
            <a:r>
              <a:rPr lang="en-US" altLang="ko-KR" sz="1400" dirty="0" smtClean="0">
                <a:solidFill>
                  <a:schemeClr val="bg1"/>
                </a:solidFill>
              </a:rPr>
              <a:t>ADA</a:t>
            </a:r>
            <a:r>
              <a:rPr lang="ko-KR" altLang="en-US" sz="1400" dirty="0" smtClean="0">
                <a:solidFill>
                  <a:schemeClr val="bg1"/>
                </a:solidFill>
              </a:rPr>
              <a:t>와 상호인증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 - COEX Mall </a:t>
            </a:r>
            <a:r>
              <a:rPr lang="ko-KR" altLang="en-US" sz="1400" dirty="0" smtClean="0">
                <a:solidFill>
                  <a:schemeClr val="bg1"/>
                </a:solidFill>
              </a:rPr>
              <a:t>디자인갤러리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입점</a:t>
            </a:r>
            <a:endParaRPr lang="en-US" altLang="ko-KR" sz="1400" dirty="0" smtClean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732240" y="2636353"/>
            <a:ext cx="2654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- </a:t>
            </a:r>
            <a:r>
              <a:rPr lang="ko-KR" altLang="en-US" sz="1400" dirty="0" smtClean="0">
                <a:solidFill>
                  <a:schemeClr val="bg1"/>
                </a:solidFill>
              </a:rPr>
              <a:t>중국</a:t>
            </a:r>
            <a:r>
              <a:rPr lang="en-US" altLang="ko-KR" sz="1400" dirty="0" smtClean="0">
                <a:solidFill>
                  <a:schemeClr val="bg1"/>
                </a:solidFill>
              </a:rPr>
              <a:t> Red Star</a:t>
            </a:r>
            <a:r>
              <a:rPr lang="ko-KR" altLang="en-US" sz="1400" dirty="0" smtClean="0">
                <a:solidFill>
                  <a:schemeClr val="bg1"/>
                </a:solidFill>
              </a:rPr>
              <a:t>와 </a:t>
            </a:r>
            <a:r>
              <a:rPr lang="en-US" altLang="ko-KR" sz="1400" dirty="0" smtClean="0">
                <a:solidFill>
                  <a:schemeClr val="bg1"/>
                </a:solidFill>
              </a:rPr>
              <a:t>MOU</a:t>
            </a:r>
            <a:r>
              <a:rPr lang="ko-KR" altLang="en-US" sz="1400" dirty="0" smtClean="0">
                <a:solidFill>
                  <a:schemeClr val="bg1"/>
                </a:solidFill>
              </a:rPr>
              <a:t>체결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- </a:t>
            </a:r>
            <a:r>
              <a:rPr lang="ko-KR" altLang="en-US" sz="1400" dirty="0" smtClean="0">
                <a:solidFill>
                  <a:schemeClr val="bg1"/>
                </a:solidFill>
              </a:rPr>
              <a:t>소비자상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</a:rPr>
              <a:t>기자단상 운영</a:t>
            </a:r>
            <a:endParaRPr lang="en-US" altLang="ko-KR" sz="1400" dirty="0" smtClean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732240" y="3356433"/>
            <a:ext cx="21957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-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키즈</a:t>
            </a:r>
            <a:r>
              <a:rPr lang="ko-KR" altLang="en-US" sz="1400" dirty="0" smtClean="0">
                <a:solidFill>
                  <a:schemeClr val="bg1"/>
                </a:solidFill>
              </a:rPr>
              <a:t> 디자인 부문 신설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- </a:t>
            </a:r>
            <a:r>
              <a:rPr lang="ko-KR" altLang="en-US" sz="1400" dirty="0" smtClean="0">
                <a:solidFill>
                  <a:schemeClr val="bg1"/>
                </a:solidFill>
              </a:rPr>
              <a:t>중소기업 청장상 신설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endParaRPr lang="en-US" altLang="ko-KR" sz="1400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3068960"/>
            <a:ext cx="11090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dirty="0" smtClean="0">
                <a:solidFill>
                  <a:srgbClr val="FFFF00"/>
                </a:solidFill>
              </a:rPr>
              <a:t>‘85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63688" y="3023689"/>
            <a:ext cx="11090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dirty="0" smtClean="0">
                <a:solidFill>
                  <a:srgbClr val="FFFF00"/>
                </a:solidFill>
              </a:rPr>
              <a:t>‘93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660232" y="2420888"/>
            <a:ext cx="11090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dirty="0" smtClean="0">
                <a:solidFill>
                  <a:srgbClr val="FFFF00"/>
                </a:solidFill>
              </a:rPr>
              <a:t>‘10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679830" y="3156414"/>
            <a:ext cx="12651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dirty="0" smtClean="0">
                <a:solidFill>
                  <a:srgbClr val="FFFF00"/>
                </a:solidFill>
              </a:rPr>
              <a:t>‘12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946197" y="2782669"/>
            <a:ext cx="27140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400" dirty="0">
              <a:solidFill>
                <a:schemeClr val="bg1"/>
              </a:solidFill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- GD</a:t>
            </a:r>
            <a:r>
              <a:rPr lang="ko-KR" altLang="en-US" sz="1400" dirty="0" smtClean="0">
                <a:solidFill>
                  <a:schemeClr val="bg1"/>
                </a:solidFill>
              </a:rPr>
              <a:t>마크 변경</a:t>
            </a:r>
            <a:r>
              <a:rPr lang="en-US" altLang="ko-KR" sz="1400" dirty="0" smtClean="0">
                <a:solidFill>
                  <a:schemeClr val="bg1"/>
                </a:solidFill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</a:rPr>
              <a:t>시행규칙 개정</a:t>
            </a:r>
            <a:r>
              <a:rPr lang="en-US" altLang="ko-KR" sz="1400" dirty="0" smtClean="0">
                <a:solidFill>
                  <a:schemeClr val="bg1"/>
                </a:solidFill>
              </a:rPr>
              <a:t>)</a:t>
            </a:r>
          </a:p>
          <a:p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946198" y="2780928"/>
            <a:ext cx="11090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dirty="0" smtClean="0">
                <a:solidFill>
                  <a:srgbClr val="FFFF00"/>
                </a:solidFill>
              </a:rPr>
              <a:t>’04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  <p:grpSp>
        <p:nvGrpSpPr>
          <p:cNvPr id="38" name="그룹 37"/>
          <p:cNvGrpSpPr/>
          <p:nvPr/>
        </p:nvGrpSpPr>
        <p:grpSpPr>
          <a:xfrm>
            <a:off x="4817264" y="4581128"/>
            <a:ext cx="3931200" cy="1803976"/>
            <a:chOff x="568792" y="4217312"/>
            <a:chExt cx="3787184" cy="1803976"/>
          </a:xfrm>
        </p:grpSpPr>
        <p:sp>
          <p:nvSpPr>
            <p:cNvPr id="109" name="직사각형 108"/>
            <p:cNvSpPr/>
            <p:nvPr/>
          </p:nvSpPr>
          <p:spPr>
            <a:xfrm>
              <a:off x="640800" y="4266489"/>
              <a:ext cx="3715176" cy="1754799"/>
            </a:xfrm>
            <a:prstGeom prst="rect">
              <a:avLst/>
            </a:prstGeom>
            <a:solidFill>
              <a:schemeClr val="bg1">
                <a:lumMod val="9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직사각형 106"/>
            <p:cNvSpPr/>
            <p:nvPr/>
          </p:nvSpPr>
          <p:spPr>
            <a:xfrm>
              <a:off x="640799" y="4228597"/>
              <a:ext cx="3715177" cy="253916"/>
            </a:xfrm>
            <a:prstGeom prst="rect">
              <a:avLst/>
            </a:prstGeom>
            <a:solidFill>
              <a:schemeClr val="tx1">
                <a:alpha val="79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endParaRPr lang="en-US" altLang="ko-KR" sz="1050" b="1" dirty="0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68792" y="4217312"/>
              <a:ext cx="299877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bg1"/>
                  </a:solidFill>
                </a:rPr>
                <a:t> </a:t>
              </a:r>
              <a:r>
                <a:rPr lang="en-US" altLang="ko-KR" sz="1050" b="1" dirty="0" smtClean="0">
                  <a:solidFill>
                    <a:schemeClr val="bg1"/>
                  </a:solidFill>
                </a:rPr>
                <a:t>GD </a:t>
              </a:r>
              <a:r>
                <a:rPr lang="ko-KR" altLang="en-US" sz="1050" b="1" dirty="0" smtClean="0">
                  <a:solidFill>
                    <a:schemeClr val="bg1"/>
                  </a:solidFill>
                </a:rPr>
                <a:t>마크 변경내용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pic>
          <p:nvPicPr>
            <p:cNvPr id="1026" name="Picture 2" descr="C:\Users\Mos\Desktop\GDMark11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4603565"/>
              <a:ext cx="1034566" cy="1314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" descr="C:\Users\Mos\Desktop\GDMark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2764" y="4505344"/>
              <a:ext cx="1096650" cy="1393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오른쪽 화살표 36"/>
            <p:cNvSpPr/>
            <p:nvPr/>
          </p:nvSpPr>
          <p:spPr>
            <a:xfrm>
              <a:off x="2339752" y="5077811"/>
              <a:ext cx="288032" cy="295405"/>
            </a:xfrm>
            <a:prstGeom prst="rightArrow">
              <a:avLst/>
            </a:prstGeom>
            <a:solidFill>
              <a:schemeClr val="tx1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7" name="타원 66"/>
          <p:cNvSpPr/>
          <p:nvPr/>
        </p:nvSpPr>
        <p:spPr>
          <a:xfrm>
            <a:off x="8052804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타원 72"/>
          <p:cNvSpPr/>
          <p:nvPr/>
        </p:nvSpPr>
        <p:spPr>
          <a:xfrm>
            <a:off x="8283230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타원 73"/>
          <p:cNvSpPr/>
          <p:nvPr/>
        </p:nvSpPr>
        <p:spPr>
          <a:xfrm>
            <a:off x="8523674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타원 77"/>
          <p:cNvSpPr/>
          <p:nvPr/>
        </p:nvSpPr>
        <p:spPr>
          <a:xfrm>
            <a:off x="8764118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타원 82"/>
          <p:cNvSpPr/>
          <p:nvPr/>
        </p:nvSpPr>
        <p:spPr>
          <a:xfrm>
            <a:off x="7812360" y="404664"/>
            <a:ext cx="200370" cy="18033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6" name="Picture 3" descr="C:\Users\Mos\Desktop\g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488"/>
            <a:ext cx="441831" cy="36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"/>
          <p:cNvSpPr>
            <a:spLocks noChangeArrowheads="1"/>
          </p:cNvSpPr>
          <p:nvPr/>
        </p:nvSpPr>
        <p:spPr bwMode="auto">
          <a:xfrm>
            <a:off x="711004" y="179348"/>
            <a:ext cx="62372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14388"/>
            <a:r>
              <a:rPr lang="en-US" altLang="ko-KR" dirty="0">
                <a:solidFill>
                  <a:srgbClr val="3E632B"/>
                </a:solidFill>
              </a:rPr>
              <a:t> </a:t>
            </a:r>
            <a:r>
              <a:rPr lang="en-US" altLang="ko-KR" b="1" dirty="0" smtClean="0">
                <a:solidFill>
                  <a:srgbClr val="3E632B"/>
                </a:solidFill>
              </a:rPr>
              <a:t>2012</a:t>
            </a:r>
            <a:r>
              <a:rPr lang="ko-KR" altLang="en-US" b="1" dirty="0">
                <a:solidFill>
                  <a:srgbClr val="3E632B"/>
                </a:solidFill>
              </a:rPr>
              <a:t> </a:t>
            </a:r>
            <a:r>
              <a:rPr lang="ko-KR" altLang="en-US" b="1" dirty="0" smtClean="0">
                <a:solidFill>
                  <a:srgbClr val="3E632B"/>
                </a:solidFill>
              </a:rPr>
              <a:t>우수디자인</a:t>
            </a:r>
            <a:r>
              <a:rPr lang="en-US" altLang="ko-KR" b="1" dirty="0" smtClean="0">
                <a:solidFill>
                  <a:srgbClr val="3E632B"/>
                </a:solidFill>
              </a:rPr>
              <a:t>(GD)</a:t>
            </a:r>
            <a:r>
              <a:rPr lang="ko-KR" altLang="en-US" b="1" dirty="0" smtClean="0">
                <a:solidFill>
                  <a:srgbClr val="3E632B"/>
                </a:solidFill>
              </a:rPr>
              <a:t> 상품선정</a:t>
            </a:r>
            <a:endParaRPr lang="ko-KR" altLang="en-US" b="1" dirty="0">
              <a:solidFill>
                <a:srgbClr val="3E632B"/>
              </a:solidFill>
            </a:endParaRPr>
          </a:p>
        </p:txBody>
      </p:sp>
      <p:sp>
        <p:nvSpPr>
          <p:cNvPr id="2" name="자유형 1"/>
          <p:cNvSpPr/>
          <p:nvPr/>
        </p:nvSpPr>
        <p:spPr>
          <a:xfrm>
            <a:off x="1857375" y="1304191"/>
            <a:ext cx="2714625" cy="569177"/>
          </a:xfrm>
          <a:custGeom>
            <a:avLst/>
            <a:gdLst>
              <a:gd name="connsiteX0" fmla="*/ 0 w 2714625"/>
              <a:gd name="connsiteY0" fmla="*/ 429359 h 569177"/>
              <a:gd name="connsiteX1" fmla="*/ 1781175 w 2714625"/>
              <a:gd name="connsiteY1" fmla="*/ 410309 h 569177"/>
              <a:gd name="connsiteX2" fmla="*/ 2514600 w 2714625"/>
              <a:gd name="connsiteY2" fmla="*/ 734 h 569177"/>
              <a:gd name="connsiteX3" fmla="*/ 1543050 w 2714625"/>
              <a:gd name="connsiteY3" fmla="*/ 524609 h 569177"/>
              <a:gd name="connsiteX4" fmla="*/ 2714625 w 2714625"/>
              <a:gd name="connsiteY4" fmla="*/ 505559 h 569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4625" h="569177">
                <a:moveTo>
                  <a:pt x="0" y="429359"/>
                </a:moveTo>
                <a:cubicBezTo>
                  <a:pt x="681037" y="455552"/>
                  <a:pt x="1362075" y="481746"/>
                  <a:pt x="1781175" y="410309"/>
                </a:cubicBezTo>
                <a:cubicBezTo>
                  <a:pt x="2200275" y="338872"/>
                  <a:pt x="2554288" y="-18316"/>
                  <a:pt x="2514600" y="734"/>
                </a:cubicBezTo>
                <a:cubicBezTo>
                  <a:pt x="2474912" y="19784"/>
                  <a:pt x="1509713" y="440472"/>
                  <a:pt x="1543050" y="524609"/>
                </a:cubicBezTo>
                <a:cubicBezTo>
                  <a:pt x="1576387" y="608746"/>
                  <a:pt x="2145506" y="557152"/>
                  <a:pt x="2714625" y="505559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/>
          <p:cNvCxnSpPr/>
          <p:nvPr/>
        </p:nvCxnSpPr>
        <p:spPr>
          <a:xfrm>
            <a:off x="2092033" y="2636912"/>
            <a:ext cx="0" cy="292388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/>
          <p:cNvCxnSpPr/>
          <p:nvPr/>
        </p:nvCxnSpPr>
        <p:spPr>
          <a:xfrm>
            <a:off x="1948017" y="2647833"/>
            <a:ext cx="2275370" cy="0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/>
          <p:cNvCxnSpPr/>
          <p:nvPr/>
        </p:nvCxnSpPr>
        <p:spPr>
          <a:xfrm>
            <a:off x="4054808" y="2355445"/>
            <a:ext cx="0" cy="292388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직선 연결선 98"/>
          <p:cNvCxnSpPr/>
          <p:nvPr/>
        </p:nvCxnSpPr>
        <p:spPr>
          <a:xfrm>
            <a:off x="3892233" y="2375908"/>
            <a:ext cx="2592288" cy="0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직선 연결선 99"/>
          <p:cNvCxnSpPr/>
          <p:nvPr/>
        </p:nvCxnSpPr>
        <p:spPr>
          <a:xfrm>
            <a:off x="6340505" y="2083520"/>
            <a:ext cx="0" cy="292388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연결선 103"/>
          <p:cNvCxnSpPr/>
          <p:nvPr/>
        </p:nvCxnSpPr>
        <p:spPr>
          <a:xfrm flipV="1">
            <a:off x="6166375" y="2069973"/>
            <a:ext cx="2977625" cy="13548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/>
          <p:cNvCxnSpPr/>
          <p:nvPr/>
        </p:nvCxnSpPr>
        <p:spPr>
          <a:xfrm flipV="1">
            <a:off x="0" y="2924944"/>
            <a:ext cx="2267744" cy="4778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6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92696"/>
            <a:ext cx="9144000" cy="6165304"/>
          </a:xfrm>
          <a:prstGeom prst="rect">
            <a:avLst/>
          </a:prstGeom>
          <a:gradFill flip="none" rotWithShape="1">
            <a:gsLst>
              <a:gs pos="2500">
                <a:srgbClr val="121A0C">
                  <a:lumMod val="72000"/>
                </a:srgbClr>
              </a:gs>
              <a:gs pos="100000">
                <a:srgbClr val="0C1208"/>
              </a:gs>
              <a:gs pos="66000">
                <a:srgbClr val="1825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4" name="그룹 13"/>
          <p:cNvGrpSpPr/>
          <p:nvPr/>
        </p:nvGrpSpPr>
        <p:grpSpPr>
          <a:xfrm>
            <a:off x="7020272" y="1196752"/>
            <a:ext cx="1575410" cy="276999"/>
            <a:chOff x="7020272" y="1196752"/>
            <a:chExt cx="1575410" cy="276999"/>
          </a:xfrm>
        </p:grpSpPr>
        <p:sp>
          <p:nvSpPr>
            <p:cNvPr id="5" name="직사각형 4"/>
            <p:cNvSpPr/>
            <p:nvPr/>
          </p:nvSpPr>
          <p:spPr>
            <a:xfrm>
              <a:off x="7092280" y="1196752"/>
              <a:ext cx="1503402" cy="27699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>
              <a:spAutoFit/>
            </a:bodyPr>
            <a:lstStyle/>
            <a:p>
              <a:pPr algn="ctr" fontAlgn="base" latinLnBrk="0"/>
              <a:r>
                <a:rPr lang="en-US" altLang="ko-KR" sz="1200" b="1" dirty="0" smtClean="0">
                  <a:solidFill>
                    <a:srgbClr val="FFFF00"/>
                  </a:solidFill>
                </a:rPr>
                <a:t>GD</a:t>
              </a:r>
              <a:r>
                <a:rPr lang="ko-KR" altLang="en-US" sz="1200" b="1" dirty="0" smtClean="0">
                  <a:solidFill>
                    <a:srgbClr val="FFFF00"/>
                  </a:solidFill>
                </a:rPr>
                <a:t>마크 인지도</a:t>
              </a:r>
              <a:endParaRPr lang="ko-KR" altLang="en-US" sz="1200" dirty="0">
                <a:solidFill>
                  <a:srgbClr val="FFFF00"/>
                </a:solidFill>
              </a:endParaRPr>
            </a:p>
          </p:txBody>
        </p:sp>
        <p:cxnSp>
          <p:nvCxnSpPr>
            <p:cNvPr id="6" name="직선 연결선 5"/>
            <p:cNvCxnSpPr/>
            <p:nvPr/>
          </p:nvCxnSpPr>
          <p:spPr>
            <a:xfrm flipV="1">
              <a:off x="7020272" y="1196752"/>
              <a:ext cx="0" cy="276999"/>
            </a:xfrm>
            <a:prstGeom prst="line">
              <a:avLst/>
            </a:prstGeom>
            <a:ln w="698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5" descr="C:\Users\Mos\Desktop\GDgdgdMar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1721127" cy="2052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4" name="TextBox 23"/>
          <p:cNvSpPr txBox="1"/>
          <p:nvPr/>
        </p:nvSpPr>
        <p:spPr>
          <a:xfrm>
            <a:off x="1338705" y="5229200"/>
            <a:ext cx="136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FF00"/>
                </a:solidFill>
              </a:rPr>
              <a:t>64.9%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27784" y="2996952"/>
            <a:ext cx="644420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FFFF00"/>
                </a:solidFill>
              </a:rPr>
              <a:t>64.9%</a:t>
            </a:r>
            <a:r>
              <a:rPr lang="ko-KR" altLang="en-US" sz="1200" dirty="0" smtClean="0">
                <a:solidFill>
                  <a:schemeClr val="bg1"/>
                </a:solidFill>
              </a:rPr>
              <a:t>가 넘는 소비자가 </a:t>
            </a:r>
            <a:r>
              <a:rPr lang="en-US" altLang="ko-KR" b="1" dirty="0" smtClean="0">
                <a:solidFill>
                  <a:srgbClr val="FFFF00"/>
                </a:solidFill>
              </a:rPr>
              <a:t>GD</a:t>
            </a:r>
            <a:r>
              <a:rPr lang="ko-KR" altLang="en-US" b="1" dirty="0" smtClean="0">
                <a:solidFill>
                  <a:srgbClr val="FFFF00"/>
                </a:solidFill>
              </a:rPr>
              <a:t>마크</a:t>
            </a:r>
            <a:r>
              <a:rPr lang="ko-KR" altLang="en-US" sz="1200" dirty="0" smtClean="0">
                <a:solidFill>
                  <a:schemeClr val="bg1"/>
                </a:solidFill>
              </a:rPr>
              <a:t>를 알고 긍정적인 반응을 보임</a:t>
            </a:r>
            <a:endParaRPr lang="en-US" altLang="ko-KR" sz="1200" dirty="0" smtClean="0">
              <a:solidFill>
                <a:schemeClr val="bg1"/>
              </a:solidFill>
            </a:endParaRPr>
          </a:p>
          <a:p>
            <a:endParaRPr lang="en-US" altLang="ko-KR" sz="1200" dirty="0" smtClean="0">
              <a:solidFill>
                <a:schemeClr val="bg1"/>
              </a:solidFill>
            </a:endParaRPr>
          </a:p>
          <a:p>
            <a:r>
              <a:rPr lang="en-US" altLang="ko-KR" sz="1200" dirty="0" smtClean="0">
                <a:solidFill>
                  <a:schemeClr val="bg1"/>
                </a:solidFill>
              </a:rPr>
              <a:t>GD </a:t>
            </a:r>
            <a:r>
              <a:rPr lang="ko-KR" altLang="en-US" sz="1200" dirty="0" smtClean="0">
                <a:solidFill>
                  <a:schemeClr val="bg1"/>
                </a:solidFill>
              </a:rPr>
              <a:t>마크의 부착 여부가 소비자의 구매 결정 의사에 실질적인 영향을 미치는 것으로 나타남 </a:t>
            </a:r>
            <a:endParaRPr lang="en-US" altLang="ko-KR" sz="1200" dirty="0" smtClean="0">
              <a:solidFill>
                <a:schemeClr val="bg1"/>
              </a:solidFill>
            </a:endParaRPr>
          </a:p>
          <a:p>
            <a:endParaRPr lang="en-US" altLang="ko-KR" sz="1200" dirty="0" smtClean="0">
              <a:solidFill>
                <a:schemeClr val="bg1"/>
              </a:solidFill>
            </a:endParaRPr>
          </a:p>
          <a:p>
            <a:r>
              <a:rPr lang="en-US" altLang="ko-KR" sz="1200" dirty="0" smtClean="0">
                <a:solidFill>
                  <a:schemeClr val="bg1"/>
                </a:solidFill>
              </a:rPr>
              <a:t>GD</a:t>
            </a:r>
            <a:r>
              <a:rPr lang="ko-KR" altLang="en-US" sz="1200" dirty="0" smtClean="0">
                <a:solidFill>
                  <a:schemeClr val="bg1"/>
                </a:solidFill>
              </a:rPr>
              <a:t>마크 부착 여부가 제품 구매의사결정에 고려한다는 비율이 </a:t>
            </a:r>
            <a:r>
              <a:rPr lang="en-US" altLang="ko-KR" b="1" dirty="0" smtClean="0">
                <a:solidFill>
                  <a:srgbClr val="FFFF00"/>
                </a:solidFill>
              </a:rPr>
              <a:t>5.4% ~ 22.8%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 smtClean="0">
                <a:solidFill>
                  <a:schemeClr val="bg1"/>
                </a:solidFill>
              </a:rPr>
              <a:t>GD</a:t>
            </a:r>
            <a:r>
              <a:rPr lang="ko-KR" altLang="en-US" sz="1200" dirty="0" smtClean="0">
                <a:solidFill>
                  <a:schemeClr val="bg1"/>
                </a:solidFill>
              </a:rPr>
              <a:t>제품 구매 경험자가 비 경험자에 비해 프리미엄 지불의사가 있다고 응답한 비율이 </a:t>
            </a:r>
            <a:r>
              <a:rPr lang="en-US" altLang="ko-KR" b="1" dirty="0" smtClean="0">
                <a:solidFill>
                  <a:srgbClr val="FFFF00"/>
                </a:solidFill>
              </a:rPr>
              <a:t>5</a:t>
            </a:r>
            <a:r>
              <a:rPr lang="ko-KR" altLang="en-US" b="1" dirty="0" smtClean="0">
                <a:solidFill>
                  <a:srgbClr val="FFFF00"/>
                </a:solidFill>
              </a:rPr>
              <a:t>배</a:t>
            </a:r>
            <a:endParaRPr lang="en-US" altLang="ko-KR" sz="1200" b="1" dirty="0" smtClean="0">
              <a:solidFill>
                <a:srgbClr val="FFFF00"/>
              </a:solidFill>
            </a:endParaRPr>
          </a:p>
          <a:p>
            <a:endParaRPr lang="en-US" altLang="ko-KR" sz="900" dirty="0" smtClean="0">
              <a:solidFill>
                <a:schemeClr val="bg1"/>
              </a:solidFill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7812360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8052804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8283230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8523674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8764118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8044038" y="404664"/>
            <a:ext cx="200370" cy="18033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Picture 3" descr="C:\Users\Mos\Desktop\g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488"/>
            <a:ext cx="441831" cy="36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711004" y="179348"/>
            <a:ext cx="62372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14388"/>
            <a:r>
              <a:rPr lang="en-US" altLang="ko-KR" dirty="0">
                <a:solidFill>
                  <a:srgbClr val="3E632B"/>
                </a:solidFill>
              </a:rPr>
              <a:t> </a:t>
            </a:r>
            <a:r>
              <a:rPr lang="en-US" altLang="ko-KR" b="1" dirty="0" smtClean="0">
                <a:solidFill>
                  <a:srgbClr val="3E632B"/>
                </a:solidFill>
              </a:rPr>
              <a:t>2012</a:t>
            </a:r>
            <a:r>
              <a:rPr lang="ko-KR" altLang="en-US" b="1" dirty="0">
                <a:solidFill>
                  <a:srgbClr val="3E632B"/>
                </a:solidFill>
              </a:rPr>
              <a:t> </a:t>
            </a:r>
            <a:r>
              <a:rPr lang="ko-KR" altLang="en-US" b="1" dirty="0" smtClean="0">
                <a:solidFill>
                  <a:srgbClr val="3E632B"/>
                </a:solidFill>
              </a:rPr>
              <a:t>우수디자인</a:t>
            </a:r>
            <a:r>
              <a:rPr lang="en-US" altLang="ko-KR" b="1" dirty="0" smtClean="0">
                <a:solidFill>
                  <a:srgbClr val="3E632B"/>
                </a:solidFill>
              </a:rPr>
              <a:t>(GD)</a:t>
            </a:r>
            <a:r>
              <a:rPr lang="ko-KR" altLang="en-US" b="1" dirty="0" smtClean="0">
                <a:solidFill>
                  <a:srgbClr val="3E632B"/>
                </a:solidFill>
              </a:rPr>
              <a:t> 상품선정</a:t>
            </a:r>
            <a:endParaRPr lang="ko-KR" altLang="en-US" b="1" dirty="0">
              <a:solidFill>
                <a:srgbClr val="3E63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0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>
          <a:xfrm>
            <a:off x="0" y="692696"/>
            <a:ext cx="9144000" cy="6165304"/>
          </a:xfrm>
          <a:prstGeom prst="rect">
            <a:avLst/>
          </a:prstGeom>
          <a:gradFill flip="none" rotWithShape="1">
            <a:gsLst>
              <a:gs pos="2500">
                <a:srgbClr val="121A0C">
                  <a:lumMod val="72000"/>
                </a:srgbClr>
              </a:gs>
              <a:gs pos="100000">
                <a:srgbClr val="0C1208"/>
              </a:gs>
              <a:gs pos="66000">
                <a:srgbClr val="1825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6388990" y="1552436"/>
            <a:ext cx="2287466" cy="2923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1300" b="1" dirty="0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FFFF00"/>
                </a:solidFill>
              </a:rPr>
              <a:t>GD </a:t>
            </a:r>
            <a:r>
              <a:rPr lang="ko-KR" altLang="en-US" sz="1300" b="1" dirty="0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FFFF00"/>
                </a:solidFill>
              </a:rPr>
              <a:t>마크 효과가치</a:t>
            </a:r>
            <a:endParaRPr lang="ko-KR" altLang="en-US" sz="1300" b="1" dirty="0">
              <a:ln>
                <a:solidFill>
                  <a:schemeClr val="bg1">
                    <a:alpha val="2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cxnSp>
        <p:nvCxnSpPr>
          <p:cNvPr id="6" name="직선 연결선 5"/>
          <p:cNvCxnSpPr/>
          <p:nvPr/>
        </p:nvCxnSpPr>
        <p:spPr>
          <a:xfrm flipV="1">
            <a:off x="6316982" y="1552436"/>
            <a:ext cx="0" cy="292388"/>
          </a:xfrm>
          <a:prstGeom prst="line">
            <a:avLst/>
          </a:prstGeom>
          <a:ln w="698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615817"/>
              </p:ext>
            </p:extLst>
          </p:nvPr>
        </p:nvGraphicFramePr>
        <p:xfrm>
          <a:off x="409255" y="2258712"/>
          <a:ext cx="8314789" cy="7382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62527"/>
                <a:gridCol w="1094667"/>
                <a:gridCol w="1281284"/>
                <a:gridCol w="1467900"/>
                <a:gridCol w="2308411"/>
              </a:tblGrid>
              <a:tr h="4076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</a:rPr>
                        <a:t>구분</a:t>
                      </a:r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791" marR="86791" marT="43396" marB="4339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</a:rPr>
                        <a:t>매출증가</a:t>
                      </a:r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791" marR="86791" marT="43396" marB="4339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</a:rPr>
                        <a:t>브랜드강화</a:t>
                      </a:r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791" marR="86791" marT="43396" marB="4339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</a:rPr>
                        <a:t>해외시장진출</a:t>
                      </a:r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791" marR="86791" marT="43396" marB="4339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</a:rPr>
                        <a:t>품질홍보비용 절감</a:t>
                      </a:r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6791" marR="86791" marT="43396" marB="43396"/>
                </a:tc>
              </a:tr>
              <a:tr h="3124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u="sng" dirty="0" smtClean="0">
                          <a:solidFill>
                            <a:schemeClr val="bg1"/>
                          </a:solidFill>
                        </a:rPr>
                        <a:t>전문디자인기업</a:t>
                      </a:r>
                      <a:r>
                        <a:rPr lang="en-US" altLang="ko-KR" sz="1600" b="1" u="sng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ko-KR" altLang="en-US" sz="1600" b="1" u="sng" dirty="0" smtClean="0">
                          <a:solidFill>
                            <a:schemeClr val="bg1"/>
                          </a:solidFill>
                        </a:rPr>
                        <a:t>전체</a:t>
                      </a:r>
                      <a:r>
                        <a:rPr lang="en-US" altLang="ko-KR" sz="1600" b="1" u="sng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ko-KR" altLang="en-US" sz="1600" b="1" u="sng" dirty="0">
                        <a:solidFill>
                          <a:schemeClr val="bg1"/>
                        </a:solidFill>
                      </a:endParaRPr>
                    </a:p>
                  </a:txBody>
                  <a:tcPr marL="86791" marR="86791" marT="43396" marB="4339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u="sng" dirty="0" smtClean="0">
                          <a:solidFill>
                            <a:srgbClr val="FFFF00"/>
                          </a:solidFill>
                        </a:rPr>
                        <a:t>48.81</a:t>
                      </a:r>
                      <a:endParaRPr lang="ko-KR" altLang="en-US" sz="1600" b="1" u="sng" dirty="0">
                        <a:solidFill>
                          <a:srgbClr val="FFFF00"/>
                        </a:solidFill>
                      </a:endParaRPr>
                    </a:p>
                  </a:txBody>
                  <a:tcPr marL="86791" marR="86791" marT="43396" marB="4339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u="sng" dirty="0" smtClean="0">
                          <a:solidFill>
                            <a:srgbClr val="FFFF00"/>
                          </a:solidFill>
                        </a:rPr>
                        <a:t>53.61</a:t>
                      </a:r>
                      <a:endParaRPr lang="ko-KR" altLang="en-US" sz="1600" b="1" u="sng" dirty="0">
                        <a:solidFill>
                          <a:srgbClr val="FFFF00"/>
                        </a:solidFill>
                      </a:endParaRPr>
                    </a:p>
                  </a:txBody>
                  <a:tcPr marL="86791" marR="86791" marT="43396" marB="4339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u="sng" dirty="0" smtClean="0">
                          <a:solidFill>
                            <a:srgbClr val="FFFF00"/>
                          </a:solidFill>
                        </a:rPr>
                        <a:t>45.87</a:t>
                      </a:r>
                      <a:endParaRPr lang="ko-KR" altLang="en-US" sz="1600" b="1" u="sng" dirty="0">
                        <a:solidFill>
                          <a:srgbClr val="FFFF00"/>
                        </a:solidFill>
                      </a:endParaRPr>
                    </a:p>
                  </a:txBody>
                  <a:tcPr marL="86791" marR="86791" marT="43396" marB="4339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u="sng" dirty="0" smtClean="0">
                          <a:solidFill>
                            <a:srgbClr val="FFFF00"/>
                          </a:solidFill>
                        </a:rPr>
                        <a:t>46.99</a:t>
                      </a:r>
                      <a:endParaRPr lang="ko-KR" altLang="en-US" sz="1600" b="1" u="sng" dirty="0">
                        <a:solidFill>
                          <a:srgbClr val="FFFF00"/>
                        </a:solidFill>
                      </a:endParaRPr>
                    </a:p>
                  </a:txBody>
                  <a:tcPr marL="86791" marR="86791" marT="43396" marB="43396"/>
                </a:tc>
              </a:tr>
            </a:tbl>
          </a:graphicData>
        </a:graphic>
      </p:graphicFrame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813849"/>
              </p:ext>
            </p:extLst>
          </p:nvPr>
        </p:nvGraphicFramePr>
        <p:xfrm>
          <a:off x="409252" y="4283681"/>
          <a:ext cx="8455050" cy="178993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227525"/>
                <a:gridCol w="4227525"/>
              </a:tblGrid>
              <a:tr h="2974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</a:rPr>
                        <a:t>기업측면</a:t>
                      </a:r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</a:rPr>
                        <a:t>소비자 측면</a:t>
                      </a:r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454656">
                <a:tc>
                  <a:txBody>
                    <a:bodyPr/>
                    <a:lstStyle/>
                    <a:p>
                      <a:pPr marL="0" indent="0" latinLnBrk="1">
                        <a:buFontTx/>
                        <a:buNone/>
                      </a:pPr>
                      <a:endParaRPr lang="en-US" altLang="ko-KR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</a:rPr>
                        <a:t>- 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</a:rPr>
                        <a:t>회사의 이미지 및 인지도 개선 </a:t>
                      </a:r>
                      <a:endParaRPr lang="en-US" altLang="ko-KR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</a:rPr>
                        <a:t>- 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</a:rPr>
                        <a:t>디자인 중요성에 대한 인식과 투자 확대</a:t>
                      </a:r>
                      <a:endParaRPr lang="en-US" altLang="ko-KR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</a:rPr>
                        <a:t>- 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</a:rPr>
                        <a:t>디자이너에 대한 인식과 대우 개선</a:t>
                      </a:r>
                      <a:endParaRPr lang="en-US" altLang="ko-KR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</a:rPr>
                        <a:t>- 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</a:rPr>
                        <a:t>업무 프로세스 상 디자인의 역할 강화 등</a:t>
                      </a:r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pPr latinLnBrk="1"/>
                      <a:endParaRPr lang="en-US" altLang="ko-KR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400" dirty="0" smtClean="0">
                          <a:solidFill>
                            <a:schemeClr val="bg1"/>
                          </a:solidFill>
                        </a:rPr>
                        <a:t>- GD</a:t>
                      </a:r>
                      <a:r>
                        <a:rPr lang="ko-KR" altLang="en-US" sz="1400" dirty="0" smtClean="0">
                          <a:solidFill>
                            <a:schemeClr val="bg1"/>
                          </a:solidFill>
                        </a:rPr>
                        <a:t>마크 제품 내지 기업이 그렇지 않은 제품과 기업에 비해 상대적으로 품질수준</a:t>
                      </a:r>
                      <a:r>
                        <a:rPr lang="en-US" altLang="ko-KR" sz="14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ko-KR" altLang="en-US" sz="1400" dirty="0" smtClean="0">
                          <a:solidFill>
                            <a:schemeClr val="bg1"/>
                          </a:solidFill>
                        </a:rPr>
                        <a:t>신뢰도</a:t>
                      </a:r>
                      <a:r>
                        <a:rPr lang="en-US" altLang="ko-KR" sz="14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ko-KR" altLang="en-US" sz="1400" dirty="0" smtClean="0">
                          <a:solidFill>
                            <a:schemeClr val="bg1"/>
                          </a:solidFill>
                        </a:rPr>
                        <a:t>경쟁력 등이 높은 것으로 인식</a:t>
                      </a:r>
                      <a:endParaRPr lang="en-US" altLang="ko-KR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indent="0" latinLnBrk="1">
                        <a:buFontTx/>
                        <a:buNone/>
                      </a:pPr>
                      <a:endParaRPr lang="ko-KR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직사각형 17"/>
          <p:cNvSpPr/>
          <p:nvPr/>
        </p:nvSpPr>
        <p:spPr>
          <a:xfrm>
            <a:off x="6460998" y="3640668"/>
            <a:ext cx="2287466" cy="2923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1300" b="1" dirty="0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FFFF00"/>
                </a:solidFill>
              </a:rPr>
              <a:t>GD </a:t>
            </a:r>
            <a:r>
              <a:rPr lang="ko-KR" altLang="en-US" sz="1300" b="1" dirty="0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FFFF00"/>
                </a:solidFill>
              </a:rPr>
              <a:t>마크의 무형적 성과가치</a:t>
            </a:r>
            <a:endParaRPr lang="ko-KR" altLang="en-US" sz="1300" b="1" dirty="0">
              <a:ln>
                <a:solidFill>
                  <a:schemeClr val="bg1">
                    <a:alpha val="2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cxnSp>
        <p:nvCxnSpPr>
          <p:cNvPr id="19" name="직선 연결선 18"/>
          <p:cNvCxnSpPr/>
          <p:nvPr/>
        </p:nvCxnSpPr>
        <p:spPr>
          <a:xfrm flipV="1">
            <a:off x="6388990" y="3640668"/>
            <a:ext cx="0" cy="292388"/>
          </a:xfrm>
          <a:prstGeom prst="line">
            <a:avLst/>
          </a:prstGeom>
          <a:ln w="698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 bwMode="auto">
          <a:xfrm>
            <a:off x="3779912" y="2276872"/>
            <a:ext cx="1080120" cy="720080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C00000"/>
              </a:solidFill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7812360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8052804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8283230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8523674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8764118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8044038" y="404664"/>
            <a:ext cx="200370" cy="18033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7" name="Picture 3" descr="C:\Users\Mos\Desktop\g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488"/>
            <a:ext cx="441831" cy="36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711004" y="179348"/>
            <a:ext cx="62372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14388"/>
            <a:r>
              <a:rPr lang="en-US" altLang="ko-KR" dirty="0">
                <a:solidFill>
                  <a:srgbClr val="3E632B"/>
                </a:solidFill>
              </a:rPr>
              <a:t> </a:t>
            </a:r>
            <a:r>
              <a:rPr lang="en-US" altLang="ko-KR" b="1" dirty="0" smtClean="0">
                <a:solidFill>
                  <a:srgbClr val="3E632B"/>
                </a:solidFill>
              </a:rPr>
              <a:t>2012</a:t>
            </a:r>
            <a:r>
              <a:rPr lang="ko-KR" altLang="en-US" b="1" dirty="0">
                <a:solidFill>
                  <a:srgbClr val="3E632B"/>
                </a:solidFill>
              </a:rPr>
              <a:t> </a:t>
            </a:r>
            <a:r>
              <a:rPr lang="ko-KR" altLang="en-US" b="1" dirty="0" smtClean="0">
                <a:solidFill>
                  <a:srgbClr val="3E632B"/>
                </a:solidFill>
              </a:rPr>
              <a:t>우수디자인</a:t>
            </a:r>
            <a:r>
              <a:rPr lang="en-US" altLang="ko-KR" b="1" dirty="0" smtClean="0">
                <a:solidFill>
                  <a:srgbClr val="3E632B"/>
                </a:solidFill>
              </a:rPr>
              <a:t>(GD)</a:t>
            </a:r>
            <a:r>
              <a:rPr lang="ko-KR" altLang="en-US" b="1" dirty="0" smtClean="0">
                <a:solidFill>
                  <a:srgbClr val="3E632B"/>
                </a:solidFill>
              </a:rPr>
              <a:t> 상품선정</a:t>
            </a:r>
            <a:endParaRPr lang="ko-KR" altLang="en-US" b="1" dirty="0">
              <a:solidFill>
                <a:srgbClr val="3E63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2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직사각형 40"/>
          <p:cNvSpPr/>
          <p:nvPr/>
        </p:nvSpPr>
        <p:spPr>
          <a:xfrm>
            <a:off x="0" y="692696"/>
            <a:ext cx="9144000" cy="6165304"/>
          </a:xfrm>
          <a:prstGeom prst="rect">
            <a:avLst/>
          </a:prstGeom>
          <a:gradFill flip="none" rotWithShape="1">
            <a:gsLst>
              <a:gs pos="2500">
                <a:srgbClr val="121A0C">
                  <a:lumMod val="72000"/>
                </a:srgbClr>
              </a:gs>
              <a:gs pos="100000">
                <a:srgbClr val="0C1208"/>
              </a:gs>
              <a:gs pos="66000">
                <a:srgbClr val="1825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5220072" y="1196752"/>
            <a:ext cx="3375610" cy="27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 fontAlgn="base" latinLnBrk="0"/>
            <a:r>
              <a:rPr lang="en-US" altLang="ko-KR" sz="1200" b="1" dirty="0">
                <a:solidFill>
                  <a:srgbClr val="FFFF00"/>
                </a:solidFill>
              </a:rPr>
              <a:t>GD</a:t>
            </a:r>
            <a:r>
              <a:rPr lang="ko-KR" altLang="en-US" sz="1200" b="1" dirty="0">
                <a:solidFill>
                  <a:srgbClr val="FFFF00"/>
                </a:solidFill>
              </a:rPr>
              <a:t>제품의 매출액 성과 및 매출성과 기여도</a:t>
            </a:r>
            <a:endParaRPr lang="ko-KR" altLang="en-US" sz="1200" dirty="0">
              <a:solidFill>
                <a:srgbClr val="FFFF00"/>
              </a:solidFill>
            </a:endParaRPr>
          </a:p>
        </p:txBody>
      </p:sp>
      <p:cxnSp>
        <p:nvCxnSpPr>
          <p:cNvPr id="6" name="직선 연결선 5"/>
          <p:cNvCxnSpPr/>
          <p:nvPr/>
        </p:nvCxnSpPr>
        <p:spPr>
          <a:xfrm flipV="1">
            <a:off x="5148064" y="1196752"/>
            <a:ext cx="0" cy="276999"/>
          </a:xfrm>
          <a:prstGeom prst="line">
            <a:avLst/>
          </a:prstGeom>
          <a:ln w="698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611560" y="1726695"/>
            <a:ext cx="7909175" cy="3862545"/>
            <a:chOff x="601037" y="2013696"/>
            <a:chExt cx="3970963" cy="2053733"/>
          </a:xfrm>
        </p:grpSpPr>
        <p:grpSp>
          <p:nvGrpSpPr>
            <p:cNvPr id="7175" name="그룹 7174"/>
            <p:cNvGrpSpPr/>
            <p:nvPr/>
          </p:nvGrpSpPr>
          <p:grpSpPr>
            <a:xfrm>
              <a:off x="601037" y="2013696"/>
              <a:ext cx="3938607" cy="2019916"/>
              <a:chOff x="1028236" y="3633926"/>
              <a:chExt cx="4428187" cy="2707818"/>
            </a:xfrm>
          </p:grpSpPr>
          <p:grpSp>
            <p:nvGrpSpPr>
              <p:cNvPr id="7174" name="그룹 7173"/>
              <p:cNvGrpSpPr/>
              <p:nvPr/>
            </p:nvGrpSpPr>
            <p:grpSpPr>
              <a:xfrm>
                <a:off x="1028236" y="3633926"/>
                <a:ext cx="4424204" cy="2176020"/>
                <a:chOff x="1028236" y="3633926"/>
                <a:chExt cx="3831796" cy="2176020"/>
              </a:xfrm>
            </p:grpSpPr>
            <p:sp>
              <p:nvSpPr>
                <p:cNvPr id="18" name="직사각형 17"/>
                <p:cNvSpPr/>
                <p:nvPr/>
              </p:nvSpPr>
              <p:spPr>
                <a:xfrm>
                  <a:off x="1313988" y="4011334"/>
                  <a:ext cx="500066" cy="1798612"/>
                </a:xfrm>
                <a:prstGeom prst="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4400"/>
                </a:p>
              </p:txBody>
            </p:sp>
            <p:sp>
              <p:nvSpPr>
                <p:cNvPr id="22" name="직사각형 21"/>
                <p:cNvSpPr/>
                <p:nvPr/>
              </p:nvSpPr>
              <p:spPr>
                <a:xfrm>
                  <a:off x="4071934" y="4005064"/>
                  <a:ext cx="500066" cy="179861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4400"/>
                </a:p>
              </p:txBody>
            </p:sp>
            <p:sp>
              <p:nvSpPr>
                <p:cNvPr id="23" name="직사각형 22"/>
                <p:cNvSpPr/>
                <p:nvPr/>
              </p:nvSpPr>
              <p:spPr>
                <a:xfrm>
                  <a:off x="3135830" y="4011334"/>
                  <a:ext cx="500066" cy="35377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4400"/>
                </a:p>
              </p:txBody>
            </p:sp>
            <p:sp>
              <p:nvSpPr>
                <p:cNvPr id="24" name="직사각형 23"/>
                <p:cNvSpPr/>
                <p:nvPr/>
              </p:nvSpPr>
              <p:spPr>
                <a:xfrm>
                  <a:off x="4067943" y="5013176"/>
                  <a:ext cx="504056" cy="79208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4400"/>
                </a:p>
              </p:txBody>
            </p:sp>
            <p:sp>
              <p:nvSpPr>
                <p:cNvPr id="25" name="직사각형 24"/>
                <p:cNvSpPr/>
                <p:nvPr/>
              </p:nvSpPr>
              <p:spPr>
                <a:xfrm>
                  <a:off x="2271734" y="4019872"/>
                  <a:ext cx="500066" cy="338962"/>
                </a:xfrm>
                <a:prstGeom prst="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4400"/>
                </a:p>
              </p:txBody>
            </p:sp>
            <p:cxnSp>
              <p:nvCxnSpPr>
                <p:cNvPr id="19" name="직선 연결선 18"/>
                <p:cNvCxnSpPr/>
                <p:nvPr/>
              </p:nvCxnSpPr>
              <p:spPr>
                <a:xfrm>
                  <a:off x="1028236" y="5803676"/>
                  <a:ext cx="3831796" cy="1588"/>
                </a:xfrm>
                <a:prstGeom prst="line">
                  <a:avLst/>
                </a:prstGeom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직사각형 25"/>
                <p:cNvSpPr/>
                <p:nvPr/>
              </p:nvSpPr>
              <p:spPr>
                <a:xfrm>
                  <a:off x="3131840" y="4221088"/>
                  <a:ext cx="504056" cy="13774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4400"/>
                </a:p>
              </p:txBody>
            </p:sp>
            <p:sp>
              <p:nvSpPr>
                <p:cNvPr id="27" name="Rectangle 26"/>
                <p:cNvSpPr>
                  <a:spLocks noChangeArrowheads="1"/>
                </p:cNvSpPr>
                <p:nvPr/>
              </p:nvSpPr>
              <p:spPr bwMode="auto">
                <a:xfrm>
                  <a:off x="1354565" y="3794769"/>
                  <a:ext cx="640080" cy="219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eaLnBrk="0" hangingPunct="0"/>
                  <a:r>
                    <a:rPr lang="en-US" altLang="ko-KR" sz="1400" b="1" dirty="0" smtClean="0">
                      <a:solidFill>
                        <a:schemeClr val="bg1"/>
                      </a:solidFill>
                    </a:rPr>
                    <a:t>1.2</a:t>
                  </a:r>
                  <a:r>
                    <a:rPr lang="ko-KR" altLang="en-US" sz="1400" b="1" dirty="0" smtClean="0">
                      <a:solidFill>
                        <a:schemeClr val="bg1"/>
                      </a:solidFill>
                    </a:rPr>
                    <a:t>조원</a:t>
                  </a:r>
                  <a:endParaRPr lang="en-US" altLang="ko-KR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" name="Rectangle 26"/>
                <p:cNvSpPr>
                  <a:spLocks noChangeArrowheads="1"/>
                </p:cNvSpPr>
                <p:nvPr/>
              </p:nvSpPr>
              <p:spPr bwMode="auto">
                <a:xfrm>
                  <a:off x="2189729" y="3643220"/>
                  <a:ext cx="740406" cy="372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algn="ctr" eaLnBrk="0" hangingPunct="0"/>
                  <a:r>
                    <a:rPr lang="en-US" altLang="ko-KR" sz="1400" b="1" dirty="0" smtClean="0">
                      <a:solidFill>
                        <a:schemeClr val="bg1"/>
                      </a:solidFill>
                    </a:rPr>
                    <a:t>1,278.3</a:t>
                  </a:r>
                  <a:r>
                    <a:rPr lang="ko-KR" altLang="en-US" sz="1400" b="1" dirty="0" smtClean="0">
                      <a:solidFill>
                        <a:schemeClr val="bg1"/>
                      </a:solidFill>
                    </a:rPr>
                    <a:t>억</a:t>
                  </a:r>
                  <a:endParaRPr lang="en-US" altLang="ko-KR" sz="1400" b="1" dirty="0" smtClean="0">
                    <a:solidFill>
                      <a:schemeClr val="bg1"/>
                    </a:solidFill>
                  </a:endParaRPr>
                </a:p>
                <a:p>
                  <a:pPr algn="ctr" eaLnBrk="0" hangingPunct="0"/>
                  <a:r>
                    <a:rPr lang="en-US" altLang="ko-KR" sz="1400" b="1" dirty="0" smtClean="0">
                      <a:solidFill>
                        <a:schemeClr val="bg1"/>
                      </a:solidFill>
                    </a:rPr>
                    <a:t>(15.43%)</a:t>
                  </a:r>
                  <a:endParaRPr lang="en-US" altLang="ko-KR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" name="Rectangle 26"/>
                <p:cNvSpPr>
                  <a:spLocks noChangeArrowheads="1"/>
                </p:cNvSpPr>
                <p:nvPr/>
              </p:nvSpPr>
              <p:spPr bwMode="auto">
                <a:xfrm>
                  <a:off x="3039506" y="3643220"/>
                  <a:ext cx="740406" cy="372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algn="ctr" eaLnBrk="0" hangingPunct="0"/>
                  <a:r>
                    <a:rPr lang="en-US" altLang="ko-KR" sz="1400" b="1" dirty="0" smtClean="0">
                      <a:solidFill>
                        <a:schemeClr val="bg1"/>
                      </a:solidFill>
                    </a:rPr>
                    <a:t>839.5</a:t>
                  </a:r>
                  <a:r>
                    <a:rPr lang="ko-KR" altLang="en-US" sz="1400" b="1" dirty="0" smtClean="0">
                      <a:solidFill>
                        <a:schemeClr val="bg1"/>
                      </a:solidFill>
                    </a:rPr>
                    <a:t>억</a:t>
                  </a:r>
                  <a:endParaRPr lang="en-US" altLang="ko-KR" sz="1400" b="1" dirty="0" smtClean="0">
                    <a:solidFill>
                      <a:schemeClr val="bg1"/>
                    </a:solidFill>
                  </a:endParaRPr>
                </a:p>
                <a:p>
                  <a:pPr algn="ctr" eaLnBrk="0" hangingPunct="0"/>
                  <a:r>
                    <a:rPr lang="en-US" altLang="ko-KR" sz="1400" b="1" dirty="0" smtClean="0">
                      <a:solidFill>
                        <a:schemeClr val="bg1"/>
                      </a:solidFill>
                    </a:rPr>
                    <a:t>(11.18%)</a:t>
                  </a:r>
                  <a:endParaRPr lang="en-US" altLang="ko-KR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" name="Rectangle 26"/>
                <p:cNvSpPr>
                  <a:spLocks noChangeArrowheads="1"/>
                </p:cNvSpPr>
                <p:nvPr/>
              </p:nvSpPr>
              <p:spPr bwMode="auto">
                <a:xfrm>
                  <a:off x="3000487" y="4354007"/>
                  <a:ext cx="740406" cy="372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algn="ctr" eaLnBrk="0" hangingPunct="0"/>
                  <a:r>
                    <a:rPr lang="en-US" altLang="ko-KR" sz="1400" b="1" dirty="0" smtClean="0">
                      <a:solidFill>
                        <a:schemeClr val="bg1"/>
                      </a:solidFill>
                    </a:rPr>
                    <a:t>438.8</a:t>
                  </a:r>
                  <a:r>
                    <a:rPr lang="ko-KR" altLang="en-US" sz="1400" b="1" dirty="0" smtClean="0">
                      <a:solidFill>
                        <a:schemeClr val="bg1"/>
                      </a:solidFill>
                    </a:rPr>
                    <a:t>억</a:t>
                  </a:r>
                  <a:endParaRPr lang="en-US" altLang="ko-KR" sz="1400" b="1" dirty="0" smtClean="0">
                    <a:solidFill>
                      <a:schemeClr val="bg1"/>
                    </a:solidFill>
                  </a:endParaRPr>
                </a:p>
                <a:p>
                  <a:pPr algn="ctr" eaLnBrk="0" hangingPunct="0"/>
                  <a:r>
                    <a:rPr lang="en-US" altLang="ko-KR" sz="1400" b="1" dirty="0" smtClean="0">
                      <a:solidFill>
                        <a:schemeClr val="bg1"/>
                      </a:solidFill>
                    </a:rPr>
                    <a:t>(15.90%)</a:t>
                  </a:r>
                  <a:endParaRPr lang="en-US" altLang="ko-KR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Rectangle 26"/>
                <p:cNvSpPr>
                  <a:spLocks noChangeArrowheads="1"/>
                </p:cNvSpPr>
                <p:nvPr/>
              </p:nvSpPr>
              <p:spPr bwMode="auto">
                <a:xfrm>
                  <a:off x="3975609" y="3633926"/>
                  <a:ext cx="740406" cy="372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algn="ctr" eaLnBrk="0" hangingPunct="0"/>
                  <a:r>
                    <a:rPr lang="ko-KR" altLang="en-US" sz="1400" b="1" dirty="0" smtClean="0">
                      <a:solidFill>
                        <a:schemeClr val="bg1"/>
                      </a:solidFill>
                    </a:rPr>
                    <a:t>대기업</a:t>
                  </a:r>
                  <a:endParaRPr lang="en-US" altLang="ko-KR" sz="1400" b="1" dirty="0" smtClean="0">
                    <a:solidFill>
                      <a:schemeClr val="bg1"/>
                    </a:solidFill>
                  </a:endParaRPr>
                </a:p>
                <a:p>
                  <a:pPr algn="ctr" eaLnBrk="0" hangingPunct="0"/>
                  <a:r>
                    <a:rPr lang="en-US" altLang="ko-KR" sz="1400" b="1" dirty="0" smtClean="0">
                      <a:solidFill>
                        <a:schemeClr val="bg1"/>
                      </a:solidFill>
                    </a:rPr>
                    <a:t>8,365</a:t>
                  </a:r>
                  <a:r>
                    <a:rPr lang="ko-KR" altLang="en-US" sz="1400" b="1" dirty="0" smtClean="0">
                      <a:solidFill>
                        <a:schemeClr val="bg1"/>
                      </a:solidFill>
                    </a:rPr>
                    <a:t>억</a:t>
                  </a:r>
                  <a:endParaRPr lang="en-US" altLang="ko-KR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Rectangle 26"/>
                <p:cNvSpPr>
                  <a:spLocks noChangeArrowheads="1"/>
                </p:cNvSpPr>
                <p:nvPr/>
              </p:nvSpPr>
              <p:spPr bwMode="auto">
                <a:xfrm>
                  <a:off x="4060710" y="5002082"/>
                  <a:ext cx="740406" cy="372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eaLnBrk="0" hangingPunct="0"/>
                  <a:r>
                    <a:rPr lang="ko-KR" altLang="en-US" sz="1400" b="1" dirty="0" smtClean="0">
                      <a:solidFill>
                        <a:schemeClr val="bg1"/>
                      </a:solidFill>
                    </a:rPr>
                    <a:t>중소기업   </a:t>
                  </a:r>
                  <a:endParaRPr lang="en-US" altLang="ko-KR" sz="1400" b="1" dirty="0" smtClean="0">
                    <a:solidFill>
                      <a:schemeClr val="bg1"/>
                    </a:solidFill>
                  </a:endParaRPr>
                </a:p>
                <a:p>
                  <a:pPr eaLnBrk="0" hangingPunct="0"/>
                  <a:r>
                    <a:rPr lang="ko-KR" altLang="en-US" sz="1400" b="1" dirty="0" smtClean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ko-KR" sz="1400" b="1" dirty="0" smtClean="0">
                      <a:solidFill>
                        <a:schemeClr val="bg1"/>
                      </a:solidFill>
                    </a:rPr>
                    <a:t>3,726</a:t>
                  </a:r>
                  <a:r>
                    <a:rPr lang="ko-KR" altLang="en-US" sz="1400" b="1" dirty="0" smtClean="0">
                      <a:solidFill>
                        <a:schemeClr val="bg1"/>
                      </a:solidFill>
                    </a:rPr>
                    <a:t>억</a:t>
                  </a:r>
                  <a:endParaRPr lang="en-US" altLang="ko-KR" sz="14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33" name="직선 연결선 32"/>
                <p:cNvCxnSpPr/>
                <p:nvPr/>
              </p:nvCxnSpPr>
              <p:spPr>
                <a:xfrm>
                  <a:off x="1814054" y="4008916"/>
                  <a:ext cx="2257880" cy="10956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직선 연결선 34"/>
                <p:cNvCxnSpPr/>
                <p:nvPr/>
              </p:nvCxnSpPr>
              <p:spPr>
                <a:xfrm>
                  <a:off x="1820324" y="4354224"/>
                  <a:ext cx="1815572" cy="1088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직선 연결선 36"/>
                <p:cNvCxnSpPr/>
                <p:nvPr/>
              </p:nvCxnSpPr>
              <p:spPr>
                <a:xfrm>
                  <a:off x="3635896" y="4221088"/>
                  <a:ext cx="432048" cy="782796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직선 연결선 39"/>
                <p:cNvCxnSpPr/>
                <p:nvPr/>
              </p:nvCxnSpPr>
              <p:spPr>
                <a:xfrm>
                  <a:off x="3635896" y="4373488"/>
                  <a:ext cx="432048" cy="782796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Rectangle 26"/>
              <p:cNvSpPr>
                <a:spLocks noChangeArrowheads="1"/>
              </p:cNvSpPr>
              <p:nvPr/>
            </p:nvSpPr>
            <p:spPr bwMode="auto">
              <a:xfrm>
                <a:off x="1115616" y="5791412"/>
                <a:ext cx="864097" cy="372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ctr" eaLnBrk="0" hangingPunct="0"/>
                <a:r>
                  <a:rPr lang="en-US" altLang="ko-KR" sz="1400" dirty="0" smtClean="0">
                    <a:solidFill>
                      <a:schemeClr val="bg1"/>
                    </a:solidFill>
                  </a:rPr>
                  <a:t>GD</a:t>
                </a:r>
                <a:r>
                  <a:rPr lang="ko-KR" altLang="en-US" sz="1400" dirty="0" smtClean="0">
                    <a:solidFill>
                      <a:schemeClr val="bg1"/>
                    </a:solidFill>
                  </a:rPr>
                  <a:t>제품</a:t>
                </a:r>
                <a:endParaRPr lang="en-US" altLang="ko-KR" sz="1400" dirty="0" smtClean="0">
                  <a:solidFill>
                    <a:schemeClr val="bg1"/>
                  </a:solidFill>
                </a:endParaRPr>
              </a:p>
              <a:p>
                <a:pPr algn="ctr" eaLnBrk="0" hangingPunct="0"/>
                <a:r>
                  <a:rPr lang="ko-KR" altLang="en-US" sz="1400" dirty="0" smtClean="0">
                    <a:solidFill>
                      <a:schemeClr val="bg1"/>
                    </a:solidFill>
                  </a:rPr>
                  <a:t>매출액 성과</a:t>
                </a:r>
                <a:endParaRPr lang="en-US" altLang="ko-KR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Rectangle 26"/>
              <p:cNvSpPr>
                <a:spLocks noChangeArrowheads="1"/>
              </p:cNvSpPr>
              <p:nvPr/>
            </p:nvSpPr>
            <p:spPr bwMode="auto">
              <a:xfrm>
                <a:off x="2195737" y="5815238"/>
                <a:ext cx="1028439" cy="526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ctr" eaLnBrk="0" hangingPunct="0"/>
                <a:r>
                  <a:rPr lang="en-US" altLang="ko-KR" sz="1400" dirty="0" smtClean="0">
                    <a:solidFill>
                      <a:schemeClr val="bg1"/>
                    </a:solidFill>
                  </a:rPr>
                  <a:t>GD</a:t>
                </a:r>
                <a:r>
                  <a:rPr lang="ko-KR" altLang="en-US" sz="1400" dirty="0" smtClean="0">
                    <a:solidFill>
                      <a:schemeClr val="bg1"/>
                    </a:solidFill>
                  </a:rPr>
                  <a:t>마크의</a:t>
                </a:r>
                <a:endParaRPr lang="en-US" altLang="ko-KR" sz="1400" dirty="0" smtClean="0">
                  <a:solidFill>
                    <a:schemeClr val="bg1"/>
                  </a:solidFill>
                </a:endParaRPr>
              </a:p>
              <a:p>
                <a:pPr algn="ctr" eaLnBrk="0" hangingPunct="0"/>
                <a:r>
                  <a:rPr lang="ko-KR" altLang="en-US" sz="1400" dirty="0" smtClean="0">
                    <a:solidFill>
                      <a:schemeClr val="bg1"/>
                    </a:solidFill>
                  </a:rPr>
                  <a:t>매출성과 </a:t>
                </a:r>
                <a:r>
                  <a:rPr lang="ko-KR" altLang="en-US" sz="1400" dirty="0" err="1" smtClean="0">
                    <a:solidFill>
                      <a:schemeClr val="bg1"/>
                    </a:solidFill>
                  </a:rPr>
                  <a:t>기여액</a:t>
                </a:r>
                <a:endParaRPr lang="en-US" altLang="ko-KR" sz="1400" dirty="0" smtClean="0">
                  <a:solidFill>
                    <a:schemeClr val="bg1"/>
                  </a:solidFill>
                </a:endParaRPr>
              </a:p>
              <a:p>
                <a:pPr algn="ctr" eaLnBrk="0" hangingPunct="0"/>
                <a:r>
                  <a:rPr lang="en-US" altLang="ko-KR" sz="1400" dirty="0" smtClean="0">
                    <a:solidFill>
                      <a:schemeClr val="bg1"/>
                    </a:solidFill>
                  </a:rPr>
                  <a:t>(</a:t>
                </a:r>
                <a:r>
                  <a:rPr lang="ko-KR" altLang="en-US" sz="1400" dirty="0" smtClean="0">
                    <a:solidFill>
                      <a:schemeClr val="bg1"/>
                    </a:solidFill>
                  </a:rPr>
                  <a:t>매출성과 기여도</a:t>
                </a:r>
                <a:r>
                  <a:rPr lang="en-US" altLang="ko-KR" sz="1400" dirty="0" smtClean="0">
                    <a:solidFill>
                      <a:schemeClr val="bg1"/>
                    </a:solidFill>
                  </a:rPr>
                  <a:t>)</a:t>
                </a:r>
              </a:p>
            </p:txBody>
          </p:sp>
          <p:sp>
            <p:nvSpPr>
              <p:cNvPr id="45" name="Rectangle 26"/>
              <p:cNvSpPr>
                <a:spLocks noChangeArrowheads="1"/>
              </p:cNvSpPr>
              <p:nvPr/>
            </p:nvSpPr>
            <p:spPr bwMode="auto">
              <a:xfrm>
                <a:off x="3255528" y="5815236"/>
                <a:ext cx="1244463" cy="526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ctr" eaLnBrk="0" hangingPunct="0"/>
                <a:r>
                  <a:rPr lang="ko-KR" altLang="en-US" sz="1400" dirty="0" smtClean="0">
                    <a:solidFill>
                      <a:schemeClr val="bg1"/>
                    </a:solidFill>
                  </a:rPr>
                  <a:t>기업규모별 </a:t>
                </a:r>
                <a:r>
                  <a:rPr lang="en-US" altLang="ko-KR" sz="1400" dirty="0" smtClean="0">
                    <a:solidFill>
                      <a:schemeClr val="bg1"/>
                    </a:solidFill>
                  </a:rPr>
                  <a:t>GD</a:t>
                </a:r>
                <a:r>
                  <a:rPr lang="ko-KR" altLang="en-US" sz="1400" dirty="0" smtClean="0">
                    <a:solidFill>
                      <a:schemeClr val="bg1"/>
                    </a:solidFill>
                  </a:rPr>
                  <a:t>마크의 </a:t>
                </a:r>
                <a:endParaRPr lang="en-US" altLang="ko-KR" sz="1400" dirty="0" smtClean="0">
                  <a:solidFill>
                    <a:schemeClr val="bg1"/>
                  </a:solidFill>
                </a:endParaRPr>
              </a:p>
              <a:p>
                <a:pPr algn="ctr" eaLnBrk="0" hangingPunct="0"/>
                <a:r>
                  <a:rPr lang="ko-KR" altLang="en-US" sz="1400" dirty="0" smtClean="0">
                    <a:solidFill>
                      <a:schemeClr val="bg1"/>
                    </a:solidFill>
                  </a:rPr>
                  <a:t>매출성과 </a:t>
                </a:r>
                <a:r>
                  <a:rPr lang="ko-KR" altLang="en-US" sz="1400" dirty="0" err="1" smtClean="0">
                    <a:solidFill>
                      <a:schemeClr val="bg1"/>
                    </a:solidFill>
                  </a:rPr>
                  <a:t>기여액</a:t>
                </a:r>
                <a:endParaRPr lang="en-US" altLang="ko-KR" sz="1400" dirty="0" smtClean="0">
                  <a:solidFill>
                    <a:schemeClr val="bg1"/>
                  </a:solidFill>
                </a:endParaRPr>
              </a:p>
              <a:p>
                <a:pPr algn="ctr" eaLnBrk="0" hangingPunct="0"/>
                <a:r>
                  <a:rPr lang="en-US" altLang="ko-KR" sz="1400" dirty="0" smtClean="0">
                    <a:solidFill>
                      <a:schemeClr val="bg1"/>
                    </a:solidFill>
                  </a:rPr>
                  <a:t>(</a:t>
                </a:r>
                <a:r>
                  <a:rPr lang="ko-KR" altLang="en-US" sz="1400" dirty="0" smtClean="0">
                    <a:solidFill>
                      <a:schemeClr val="bg1"/>
                    </a:solidFill>
                  </a:rPr>
                  <a:t>매출성과 기여도</a:t>
                </a:r>
                <a:r>
                  <a:rPr lang="en-US" altLang="ko-KR" sz="1400" dirty="0" smtClean="0">
                    <a:solidFill>
                      <a:schemeClr val="bg1"/>
                    </a:solidFill>
                  </a:rPr>
                  <a:t>)</a:t>
                </a:r>
              </a:p>
            </p:txBody>
          </p:sp>
          <p:sp>
            <p:nvSpPr>
              <p:cNvPr id="46" name="Rectangle 26"/>
              <p:cNvSpPr>
                <a:spLocks noChangeArrowheads="1"/>
              </p:cNvSpPr>
              <p:nvPr/>
            </p:nvSpPr>
            <p:spPr bwMode="auto">
              <a:xfrm>
                <a:off x="4211960" y="5815234"/>
                <a:ext cx="1244463" cy="526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ctr" eaLnBrk="0" hangingPunct="0"/>
                <a:r>
                  <a:rPr lang="ko-KR" altLang="en-US" sz="1400" dirty="0" smtClean="0">
                    <a:solidFill>
                      <a:schemeClr val="bg1"/>
                    </a:solidFill>
                  </a:rPr>
                  <a:t>기업규모별 </a:t>
                </a:r>
                <a:endParaRPr lang="en-US" altLang="ko-KR" sz="1400" dirty="0" smtClean="0">
                  <a:solidFill>
                    <a:schemeClr val="bg1"/>
                  </a:solidFill>
                </a:endParaRPr>
              </a:p>
              <a:p>
                <a:pPr algn="ctr" eaLnBrk="0" hangingPunct="0"/>
                <a:r>
                  <a:rPr lang="en-US" altLang="ko-KR" sz="1400" dirty="0" smtClean="0">
                    <a:solidFill>
                      <a:schemeClr val="bg1"/>
                    </a:solidFill>
                  </a:rPr>
                  <a:t>GD</a:t>
                </a:r>
                <a:r>
                  <a:rPr lang="ko-KR" altLang="en-US" sz="1400" dirty="0" smtClean="0">
                    <a:solidFill>
                      <a:schemeClr val="bg1"/>
                    </a:solidFill>
                  </a:rPr>
                  <a:t>제품</a:t>
                </a:r>
                <a:endParaRPr lang="en-US" altLang="ko-KR" sz="1400" dirty="0" smtClean="0">
                  <a:solidFill>
                    <a:schemeClr val="bg1"/>
                  </a:solidFill>
                </a:endParaRPr>
              </a:p>
              <a:p>
                <a:pPr algn="ctr" eaLnBrk="0" hangingPunct="0"/>
                <a:r>
                  <a:rPr lang="ko-KR" altLang="en-US" sz="1400" dirty="0" smtClean="0">
                    <a:solidFill>
                      <a:schemeClr val="bg1"/>
                    </a:solidFill>
                  </a:rPr>
                  <a:t>매출액 성과</a:t>
                </a:r>
                <a:endParaRPr lang="en-US" altLang="ko-KR" sz="1400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9" name="모서리가 둥근 직사각형 48"/>
            <p:cNvSpPr/>
            <p:nvPr/>
          </p:nvSpPr>
          <p:spPr>
            <a:xfrm>
              <a:off x="601037" y="2016332"/>
              <a:ext cx="3970963" cy="2051097"/>
            </a:xfrm>
            <a:prstGeom prst="round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altLang="ko-KR" sz="1600" b="0" dirty="0" smtClean="0"/>
            </a:p>
          </p:txBody>
        </p:sp>
      </p:grpSp>
      <p:sp>
        <p:nvSpPr>
          <p:cNvPr id="52" name="타원 51"/>
          <p:cNvSpPr/>
          <p:nvPr/>
        </p:nvSpPr>
        <p:spPr>
          <a:xfrm>
            <a:off x="7812360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/>
          <p:cNvSpPr/>
          <p:nvPr/>
        </p:nvSpPr>
        <p:spPr>
          <a:xfrm>
            <a:off x="8052804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/>
          <p:cNvSpPr/>
          <p:nvPr/>
        </p:nvSpPr>
        <p:spPr>
          <a:xfrm>
            <a:off x="8283230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타원 60"/>
          <p:cNvSpPr/>
          <p:nvPr/>
        </p:nvSpPr>
        <p:spPr>
          <a:xfrm>
            <a:off x="8523674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타원 63"/>
          <p:cNvSpPr/>
          <p:nvPr/>
        </p:nvSpPr>
        <p:spPr>
          <a:xfrm>
            <a:off x="8764118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타원 65"/>
          <p:cNvSpPr/>
          <p:nvPr/>
        </p:nvSpPr>
        <p:spPr>
          <a:xfrm>
            <a:off x="8044038" y="404664"/>
            <a:ext cx="200370" cy="18033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7" name="Picture 3" descr="C:\Users\Mos\Desktop\g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488"/>
            <a:ext cx="441831" cy="36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8"/>
          <p:cNvSpPr>
            <a:spLocks noChangeArrowheads="1"/>
          </p:cNvSpPr>
          <p:nvPr/>
        </p:nvSpPr>
        <p:spPr bwMode="auto">
          <a:xfrm>
            <a:off x="711004" y="179348"/>
            <a:ext cx="62372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14388"/>
            <a:r>
              <a:rPr lang="en-US" altLang="ko-KR" dirty="0">
                <a:solidFill>
                  <a:srgbClr val="3E632B"/>
                </a:solidFill>
              </a:rPr>
              <a:t> </a:t>
            </a:r>
            <a:r>
              <a:rPr lang="en-US" altLang="ko-KR" b="1" dirty="0" smtClean="0">
                <a:solidFill>
                  <a:srgbClr val="3E632B"/>
                </a:solidFill>
              </a:rPr>
              <a:t>2012</a:t>
            </a:r>
            <a:r>
              <a:rPr lang="ko-KR" altLang="en-US" b="1" dirty="0">
                <a:solidFill>
                  <a:srgbClr val="3E632B"/>
                </a:solidFill>
              </a:rPr>
              <a:t> </a:t>
            </a:r>
            <a:r>
              <a:rPr lang="ko-KR" altLang="en-US" b="1" dirty="0" smtClean="0">
                <a:solidFill>
                  <a:srgbClr val="3E632B"/>
                </a:solidFill>
              </a:rPr>
              <a:t>우수디자인</a:t>
            </a:r>
            <a:r>
              <a:rPr lang="en-US" altLang="ko-KR" b="1" dirty="0" smtClean="0">
                <a:solidFill>
                  <a:srgbClr val="3E632B"/>
                </a:solidFill>
              </a:rPr>
              <a:t>(GD)</a:t>
            </a:r>
            <a:r>
              <a:rPr lang="ko-KR" altLang="en-US" b="1" dirty="0" smtClean="0">
                <a:solidFill>
                  <a:srgbClr val="3E632B"/>
                </a:solidFill>
              </a:rPr>
              <a:t> 상품선정</a:t>
            </a:r>
            <a:endParaRPr lang="ko-KR" altLang="en-US" b="1" dirty="0">
              <a:solidFill>
                <a:srgbClr val="3E632B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99300" y="3332164"/>
            <a:ext cx="2908604" cy="744908"/>
          </a:xfrm>
          <a:prstGeom prst="rect">
            <a:avLst/>
          </a:prstGeom>
          <a:solidFill>
            <a:schemeClr val="tx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ko-KR" sz="1400" dirty="0" smtClean="0"/>
              <a:t>GD</a:t>
            </a:r>
            <a:r>
              <a:rPr lang="ko-KR" altLang="en-US" sz="1400" dirty="0" smtClean="0"/>
              <a:t>제품 매출액 총액 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약 </a:t>
            </a:r>
            <a:r>
              <a:rPr lang="en-US" altLang="ko-KR" sz="1400" dirty="0" smtClean="0"/>
              <a:t>1.2</a:t>
            </a:r>
            <a:r>
              <a:rPr lang="ko-KR" altLang="en-US" sz="1400" dirty="0" smtClean="0"/>
              <a:t>조원</a:t>
            </a:r>
            <a:r>
              <a:rPr lang="en-US" altLang="ko-KR" sz="1400" dirty="0" smtClean="0"/>
              <a:t> </a:t>
            </a:r>
          </a:p>
          <a:p>
            <a:pPr algn="ctr" fontAlgn="base"/>
            <a:r>
              <a:rPr lang="ko-KR" altLang="en-US" sz="1400" b="1" dirty="0" smtClean="0">
                <a:solidFill>
                  <a:srgbClr val="FFFF00"/>
                </a:solidFill>
              </a:rPr>
              <a:t>기업당 </a:t>
            </a:r>
            <a:r>
              <a:rPr lang="en-US" altLang="ko-KR" sz="1400" b="1" dirty="0" smtClean="0">
                <a:solidFill>
                  <a:srgbClr val="FFFF00"/>
                </a:solidFill>
              </a:rPr>
              <a:t>100</a:t>
            </a:r>
            <a:r>
              <a:rPr lang="ko-KR" altLang="en-US" sz="1400" b="1" dirty="0" err="1" smtClean="0">
                <a:solidFill>
                  <a:srgbClr val="FFFF00"/>
                </a:solidFill>
              </a:rPr>
              <a:t>억원</a:t>
            </a:r>
            <a:r>
              <a:rPr lang="ko-KR" altLang="en-US" sz="1400" b="1" dirty="0" smtClean="0">
                <a:solidFill>
                  <a:srgbClr val="FFFF00"/>
                </a:solidFill>
              </a:rPr>
              <a:t> 이상의 매출</a:t>
            </a:r>
            <a:endParaRPr lang="en-US" altLang="ko-KR" sz="1400" b="1" dirty="0">
              <a:solidFill>
                <a:srgbClr val="FFFF00"/>
              </a:solidFill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0" y="5780436"/>
            <a:ext cx="9144000" cy="744908"/>
          </a:xfrm>
          <a:prstGeom prst="rect">
            <a:avLst/>
          </a:prstGeom>
          <a:solidFill>
            <a:schemeClr val="tx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ko-KR" sz="2000" dirty="0"/>
              <a:t>GD</a:t>
            </a:r>
            <a:r>
              <a:rPr lang="ko-KR" altLang="en-US" sz="2000" dirty="0"/>
              <a:t>마크의 홍보 및 마케팅 효과 </a:t>
            </a:r>
            <a:r>
              <a:rPr lang="en-US" altLang="ko-KR" sz="2000" dirty="0"/>
              <a:t>: </a:t>
            </a:r>
            <a:r>
              <a:rPr lang="ko-KR" altLang="en-US" sz="2000" dirty="0"/>
              <a:t>총 </a:t>
            </a:r>
            <a:r>
              <a:rPr lang="en-US" altLang="ko-KR" sz="2000" dirty="0"/>
              <a:t>976</a:t>
            </a:r>
            <a:r>
              <a:rPr lang="ko-KR" altLang="en-US" sz="2000" dirty="0" err="1"/>
              <a:t>억원</a:t>
            </a:r>
            <a:r>
              <a:rPr lang="en-US" altLang="ko-KR" sz="2000" dirty="0"/>
              <a:t> </a:t>
            </a:r>
            <a:r>
              <a:rPr lang="ko-KR" altLang="en-US" sz="2000" b="1" dirty="0">
                <a:solidFill>
                  <a:srgbClr val="FFFF00"/>
                </a:solidFill>
              </a:rPr>
              <a:t>기업당 약 </a:t>
            </a:r>
            <a:r>
              <a:rPr lang="en-US" altLang="ko-KR" sz="2000" b="1" dirty="0">
                <a:solidFill>
                  <a:srgbClr val="FFFF00"/>
                </a:solidFill>
              </a:rPr>
              <a:t>10.5</a:t>
            </a:r>
            <a:r>
              <a:rPr lang="ko-KR" altLang="en-US" sz="2000" b="1" dirty="0" err="1">
                <a:solidFill>
                  <a:srgbClr val="FFFF00"/>
                </a:solidFill>
              </a:rPr>
              <a:t>억원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82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0" y="692696"/>
            <a:ext cx="9144000" cy="6165304"/>
          </a:xfrm>
          <a:prstGeom prst="rect">
            <a:avLst/>
          </a:prstGeom>
          <a:gradFill flip="none" rotWithShape="1">
            <a:gsLst>
              <a:gs pos="2500">
                <a:srgbClr val="121A0C">
                  <a:lumMod val="72000"/>
                </a:srgbClr>
              </a:gs>
              <a:gs pos="100000">
                <a:srgbClr val="0C1208"/>
              </a:gs>
              <a:gs pos="66000">
                <a:srgbClr val="1825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직사각형 53"/>
          <p:cNvSpPr/>
          <p:nvPr/>
        </p:nvSpPr>
        <p:spPr>
          <a:xfrm>
            <a:off x="2282311" y="2125598"/>
            <a:ext cx="3273409" cy="2263267"/>
          </a:xfrm>
          <a:prstGeom prst="rect">
            <a:avLst/>
          </a:prstGeom>
          <a:solidFill>
            <a:schemeClr val="accent3">
              <a:lumMod val="7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55" name="직사각형 54"/>
          <p:cNvSpPr/>
          <p:nvPr/>
        </p:nvSpPr>
        <p:spPr>
          <a:xfrm>
            <a:off x="2282310" y="2369433"/>
            <a:ext cx="2893118" cy="2036581"/>
          </a:xfrm>
          <a:prstGeom prst="rect">
            <a:avLst/>
          </a:prstGeom>
          <a:solidFill>
            <a:schemeClr val="tx1">
              <a:lumMod val="95000"/>
              <a:lumOff val="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cxnSp>
        <p:nvCxnSpPr>
          <p:cNvPr id="51" name="직선 연결선 50"/>
          <p:cNvCxnSpPr/>
          <p:nvPr/>
        </p:nvCxnSpPr>
        <p:spPr>
          <a:xfrm>
            <a:off x="2251698" y="4386350"/>
            <a:ext cx="3933443" cy="251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/>
          <p:cNvCxnSpPr/>
          <p:nvPr/>
        </p:nvCxnSpPr>
        <p:spPr>
          <a:xfrm>
            <a:off x="2282313" y="1873189"/>
            <a:ext cx="0" cy="2513162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직사각형 56"/>
          <p:cNvSpPr/>
          <p:nvPr/>
        </p:nvSpPr>
        <p:spPr>
          <a:xfrm>
            <a:off x="5996023" y="2125598"/>
            <a:ext cx="352662" cy="243833"/>
          </a:xfrm>
          <a:prstGeom prst="rect">
            <a:avLst/>
          </a:prstGeom>
          <a:solidFill>
            <a:schemeClr val="accent3">
              <a:lumMod val="7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58" name="Rectangle 26"/>
          <p:cNvSpPr>
            <a:spLocks noChangeArrowheads="1"/>
          </p:cNvSpPr>
          <p:nvPr/>
        </p:nvSpPr>
        <p:spPr bwMode="auto">
          <a:xfrm>
            <a:off x="6243354" y="2092095"/>
            <a:ext cx="15690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altLang="ko-KR" sz="1600" dirty="0" smtClean="0">
                <a:solidFill>
                  <a:schemeClr val="bg1"/>
                </a:solidFill>
              </a:rPr>
              <a:t>GD</a:t>
            </a:r>
            <a:r>
              <a:rPr lang="ko-KR" altLang="en-US" sz="1600" dirty="0" smtClean="0">
                <a:solidFill>
                  <a:schemeClr val="bg1"/>
                </a:solidFill>
              </a:rPr>
              <a:t>로 인한 </a:t>
            </a:r>
            <a:endParaRPr lang="en-US" altLang="ko-KR" sz="1600" dirty="0" smtClean="0">
              <a:solidFill>
                <a:schemeClr val="bg1"/>
              </a:solidFill>
            </a:endParaRPr>
          </a:p>
          <a:p>
            <a:pPr algn="ctr" eaLnBrk="0" hangingPunct="0"/>
            <a:r>
              <a:rPr lang="ko-KR" altLang="en-US" sz="1600" dirty="0" smtClean="0">
                <a:solidFill>
                  <a:schemeClr val="bg1"/>
                </a:solidFill>
              </a:rPr>
              <a:t>추가매출액 </a:t>
            </a:r>
            <a:endParaRPr lang="en-US" altLang="ko-KR" sz="1600" dirty="0">
              <a:solidFill>
                <a:schemeClr val="bg1"/>
              </a:solidFill>
            </a:endParaRPr>
          </a:p>
        </p:txBody>
      </p:sp>
      <p:sp>
        <p:nvSpPr>
          <p:cNvPr id="59" name="Rectangle 26"/>
          <p:cNvSpPr>
            <a:spLocks noChangeArrowheads="1"/>
          </p:cNvSpPr>
          <p:nvPr/>
        </p:nvSpPr>
        <p:spPr bwMode="auto">
          <a:xfrm>
            <a:off x="1475656" y="1556792"/>
            <a:ext cx="1569006" cy="33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ko-KR" altLang="en-US" sz="1600" dirty="0" smtClean="0">
                <a:solidFill>
                  <a:schemeClr val="bg1"/>
                </a:solidFill>
              </a:rPr>
              <a:t>매출가격</a:t>
            </a:r>
            <a:endParaRPr lang="en-US" altLang="ko-KR" sz="1600" dirty="0">
              <a:solidFill>
                <a:schemeClr val="bg1"/>
              </a:solidFill>
            </a:endParaRPr>
          </a:p>
        </p:txBody>
      </p:sp>
      <p:sp>
        <p:nvSpPr>
          <p:cNvPr id="60" name="Rectangle 26"/>
          <p:cNvSpPr>
            <a:spLocks noChangeArrowheads="1"/>
          </p:cNvSpPr>
          <p:nvPr/>
        </p:nvSpPr>
        <p:spPr bwMode="auto">
          <a:xfrm>
            <a:off x="5159238" y="4408230"/>
            <a:ext cx="1569006" cy="33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ko-KR" altLang="en-US" sz="1600" smtClean="0">
                <a:solidFill>
                  <a:schemeClr val="bg1"/>
                </a:solidFill>
              </a:rPr>
              <a:t>매출수량</a:t>
            </a:r>
            <a:endParaRPr lang="en-US" altLang="ko-KR" sz="1600" dirty="0">
              <a:solidFill>
                <a:schemeClr val="bg1"/>
              </a:solidFill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5584723" y="1124744"/>
            <a:ext cx="3019725" cy="27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 fontAlgn="base" latinLnBrk="0"/>
            <a:r>
              <a:rPr lang="ko-KR" altLang="en-US" sz="1200" b="1" dirty="0" smtClean="0">
                <a:solidFill>
                  <a:srgbClr val="FFFF00"/>
                </a:solidFill>
              </a:rPr>
              <a:t>소비자관점의 </a:t>
            </a:r>
            <a:r>
              <a:rPr lang="en-US" altLang="ko-KR" sz="1200" b="1" dirty="0" smtClean="0">
                <a:solidFill>
                  <a:srgbClr val="FFFF00"/>
                </a:solidFill>
              </a:rPr>
              <a:t>GD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마크의 경제적 가치</a:t>
            </a:r>
            <a:endParaRPr lang="ko-KR" altLang="en-US" sz="1200" b="1" dirty="0">
              <a:solidFill>
                <a:srgbClr val="FFFF00"/>
              </a:solidFill>
            </a:endParaRPr>
          </a:p>
        </p:txBody>
      </p:sp>
      <p:cxnSp>
        <p:nvCxnSpPr>
          <p:cNvPr id="63" name="직선 연결선 62"/>
          <p:cNvCxnSpPr/>
          <p:nvPr/>
        </p:nvCxnSpPr>
        <p:spPr>
          <a:xfrm flipV="1">
            <a:off x="5512715" y="1124745"/>
            <a:ext cx="0" cy="276998"/>
          </a:xfrm>
          <a:prstGeom prst="line">
            <a:avLst/>
          </a:prstGeom>
          <a:ln w="698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직사각형 64"/>
          <p:cNvSpPr/>
          <p:nvPr/>
        </p:nvSpPr>
        <p:spPr>
          <a:xfrm>
            <a:off x="0" y="5013176"/>
            <a:ext cx="9144000" cy="1383541"/>
          </a:xfrm>
          <a:prstGeom prst="rect">
            <a:avLst/>
          </a:prstGeom>
          <a:solidFill>
            <a:schemeClr val="tx1">
              <a:lumMod val="50000"/>
              <a:lumOff val="50000"/>
              <a:alpha val="32000"/>
            </a:schemeClr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1600" dirty="0" smtClean="0">
                <a:solidFill>
                  <a:schemeClr val="bg1"/>
                </a:solidFill>
              </a:rPr>
              <a:t>소비자의 </a:t>
            </a:r>
            <a:r>
              <a:rPr lang="en-US" altLang="ko-KR" sz="1600" dirty="0" smtClean="0">
                <a:solidFill>
                  <a:schemeClr val="bg1"/>
                </a:solidFill>
              </a:rPr>
              <a:t>GD</a:t>
            </a:r>
            <a:r>
              <a:rPr lang="ko-KR" altLang="en-US" sz="1600" dirty="0" smtClean="0">
                <a:solidFill>
                  <a:schemeClr val="bg1"/>
                </a:solidFill>
              </a:rPr>
              <a:t>마크 제품 구입성향 및 가격 </a:t>
            </a:r>
            <a:endParaRPr lang="en-US" altLang="ko-KR" sz="1600" dirty="0">
              <a:solidFill>
                <a:schemeClr val="bg1"/>
              </a:solidFill>
            </a:endParaRPr>
          </a:p>
          <a:p>
            <a:pPr algn="ctr" fontAlgn="base"/>
            <a:r>
              <a:rPr lang="ko-KR" altLang="en-US" sz="1600" dirty="0" smtClean="0">
                <a:solidFill>
                  <a:schemeClr val="bg1"/>
                </a:solidFill>
              </a:rPr>
              <a:t>프리미엄 지불성향을 고려했을 때</a:t>
            </a:r>
            <a:r>
              <a:rPr lang="en-US" altLang="ko-KR" sz="1600" dirty="0" smtClean="0">
                <a:solidFill>
                  <a:schemeClr val="bg1"/>
                </a:solidFill>
              </a:rPr>
              <a:t>,</a:t>
            </a:r>
          </a:p>
          <a:p>
            <a:pPr algn="ctr" fontAlgn="base"/>
            <a:endParaRPr lang="en-US" altLang="ko-KR" dirty="0">
              <a:solidFill>
                <a:schemeClr val="bg1"/>
              </a:solidFill>
            </a:endParaRPr>
          </a:p>
          <a:p>
            <a:pPr algn="ctr" fontAlgn="base"/>
            <a:r>
              <a:rPr lang="en-US" altLang="ko-KR" b="1" dirty="0" smtClean="0">
                <a:solidFill>
                  <a:schemeClr val="bg1"/>
                </a:solidFill>
              </a:rPr>
              <a:t> GD</a:t>
            </a:r>
            <a:r>
              <a:rPr lang="ko-KR" altLang="en-US" b="1" dirty="0">
                <a:solidFill>
                  <a:schemeClr val="bg1"/>
                </a:solidFill>
              </a:rPr>
              <a:t>마크의 경제적 </a:t>
            </a:r>
            <a:r>
              <a:rPr lang="ko-KR" altLang="en-US" b="1" dirty="0" smtClean="0">
                <a:solidFill>
                  <a:schemeClr val="bg1"/>
                </a:solidFill>
              </a:rPr>
              <a:t>가치 </a:t>
            </a:r>
            <a:r>
              <a:rPr lang="en-US" altLang="ko-KR" b="1" dirty="0" smtClean="0">
                <a:solidFill>
                  <a:schemeClr val="bg1"/>
                </a:solidFill>
              </a:rPr>
              <a:t>:</a:t>
            </a:r>
            <a:r>
              <a:rPr lang="ko-KR" altLang="en-US" b="1" dirty="0" smtClean="0">
                <a:solidFill>
                  <a:schemeClr val="bg1"/>
                </a:solidFill>
              </a:rPr>
              <a:t>  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ko-KR" altLang="en-US" b="1" dirty="0" smtClean="0">
                <a:solidFill>
                  <a:srgbClr val="FF0000"/>
                </a:solidFill>
              </a:rPr>
              <a:t> </a:t>
            </a:r>
            <a:r>
              <a:rPr lang="ko-KR" altLang="en-US" b="1" dirty="0" smtClean="0">
                <a:solidFill>
                  <a:srgbClr val="FFFF00"/>
                </a:solidFill>
              </a:rPr>
              <a:t>최소 </a:t>
            </a:r>
            <a:r>
              <a:rPr lang="en-US" altLang="ko-KR" b="1" dirty="0">
                <a:solidFill>
                  <a:srgbClr val="FFFF00"/>
                </a:solidFill>
              </a:rPr>
              <a:t>1,064</a:t>
            </a:r>
            <a:r>
              <a:rPr lang="ko-KR" altLang="en-US" b="1" dirty="0" err="1" smtClean="0">
                <a:solidFill>
                  <a:srgbClr val="FFFF00"/>
                </a:solidFill>
              </a:rPr>
              <a:t>억원</a:t>
            </a:r>
            <a:r>
              <a:rPr lang="ko-KR" altLang="en-US" b="1" dirty="0" smtClean="0">
                <a:solidFill>
                  <a:srgbClr val="FFFF00"/>
                </a:solidFill>
              </a:rPr>
              <a:t> </a:t>
            </a:r>
            <a:r>
              <a:rPr lang="en-US" altLang="ko-KR" b="1" dirty="0" smtClean="0">
                <a:solidFill>
                  <a:srgbClr val="FFFF00"/>
                </a:solidFill>
              </a:rPr>
              <a:t>~</a:t>
            </a:r>
            <a:r>
              <a:rPr lang="ko-KR" altLang="en-US" b="1" dirty="0" smtClean="0">
                <a:solidFill>
                  <a:srgbClr val="FFFF00"/>
                </a:solidFill>
              </a:rPr>
              <a:t> </a:t>
            </a:r>
            <a:r>
              <a:rPr lang="ko-KR" altLang="en-US" b="1" dirty="0">
                <a:solidFill>
                  <a:srgbClr val="FFFF00"/>
                </a:solidFill>
              </a:rPr>
              <a:t>최대 </a:t>
            </a:r>
            <a:r>
              <a:rPr lang="en-US" altLang="ko-KR" b="1" dirty="0">
                <a:solidFill>
                  <a:srgbClr val="FFFF00"/>
                </a:solidFill>
              </a:rPr>
              <a:t>3,008</a:t>
            </a:r>
            <a:r>
              <a:rPr lang="ko-KR" altLang="en-US" b="1" dirty="0" err="1" smtClean="0">
                <a:solidFill>
                  <a:srgbClr val="FFFF00"/>
                </a:solidFill>
              </a:rPr>
              <a:t>억원</a:t>
            </a:r>
            <a:r>
              <a:rPr lang="ko-KR" altLang="en-US" b="1" dirty="0" smtClean="0">
                <a:solidFill>
                  <a:srgbClr val="FFFF00"/>
                </a:solidFill>
              </a:rPr>
              <a:t> </a:t>
            </a:r>
            <a:r>
              <a:rPr lang="ko-KR" altLang="en-US" b="1" dirty="0" smtClean="0">
                <a:solidFill>
                  <a:schemeClr val="bg1"/>
                </a:solidFill>
              </a:rPr>
              <a:t>내외</a:t>
            </a:r>
            <a:r>
              <a:rPr lang="ko-KR" altLang="en-US" dirty="0" smtClean="0">
                <a:solidFill>
                  <a:schemeClr val="bg1"/>
                </a:solidFill>
              </a:rPr>
              <a:t>로 추정</a:t>
            </a:r>
            <a:endParaRPr lang="en-US" altLang="ko-KR" dirty="0" smtClean="0">
              <a:solidFill>
                <a:schemeClr val="bg1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824536" y="647975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altLang="ko-KR" sz="1100" dirty="0" smtClean="0">
                <a:solidFill>
                  <a:schemeClr val="bg1"/>
                </a:solidFill>
              </a:rPr>
              <a:t>&lt;2007~2009</a:t>
            </a:r>
            <a:r>
              <a:rPr lang="ko-KR" altLang="en-US" sz="1100" dirty="0">
                <a:solidFill>
                  <a:schemeClr val="bg1"/>
                </a:solidFill>
              </a:rPr>
              <a:t>년</a:t>
            </a:r>
            <a:r>
              <a:rPr lang="en-US" altLang="ko-KR" sz="1100" dirty="0">
                <a:solidFill>
                  <a:schemeClr val="bg1"/>
                </a:solidFill>
              </a:rPr>
              <a:t>, 3</a:t>
            </a:r>
            <a:r>
              <a:rPr lang="ko-KR" altLang="en-US" sz="1100" dirty="0">
                <a:solidFill>
                  <a:schemeClr val="bg1"/>
                </a:solidFill>
              </a:rPr>
              <a:t>개년간 </a:t>
            </a:r>
            <a:r>
              <a:rPr lang="en-US" altLang="ko-KR" sz="1100" dirty="0">
                <a:solidFill>
                  <a:schemeClr val="bg1"/>
                </a:solidFill>
              </a:rPr>
              <a:t>GD</a:t>
            </a:r>
            <a:r>
              <a:rPr lang="ko-KR" altLang="en-US" sz="1100" dirty="0">
                <a:solidFill>
                  <a:schemeClr val="bg1"/>
                </a:solidFill>
              </a:rPr>
              <a:t>마크를 획득한 </a:t>
            </a:r>
            <a:r>
              <a:rPr lang="en-US" altLang="ko-KR" sz="1100" dirty="0">
                <a:solidFill>
                  <a:schemeClr val="bg1"/>
                </a:solidFill>
              </a:rPr>
              <a:t>117</a:t>
            </a:r>
            <a:r>
              <a:rPr lang="ko-KR" altLang="en-US" sz="1100" dirty="0">
                <a:solidFill>
                  <a:schemeClr val="bg1"/>
                </a:solidFill>
              </a:rPr>
              <a:t>개의 </a:t>
            </a:r>
            <a:r>
              <a:rPr lang="ko-KR" altLang="en-US" sz="1100" dirty="0" smtClean="0">
                <a:solidFill>
                  <a:schemeClr val="bg1"/>
                </a:solidFill>
              </a:rPr>
              <a:t>기업분석</a:t>
            </a:r>
            <a:r>
              <a:rPr lang="en-US" altLang="ko-KR" sz="1100" dirty="0" smtClean="0">
                <a:solidFill>
                  <a:schemeClr val="bg1"/>
                </a:solidFill>
              </a:rPr>
              <a:t>&gt;</a:t>
            </a:r>
            <a:r>
              <a:rPr lang="ko-KR" altLang="en-US" sz="1100" dirty="0" smtClean="0">
                <a:solidFill>
                  <a:schemeClr val="bg1"/>
                </a:solidFill>
              </a:rPr>
              <a:t> </a:t>
            </a:r>
            <a:endParaRPr lang="en-US" altLang="ko-KR" sz="1100" dirty="0">
              <a:solidFill>
                <a:schemeClr val="bg1"/>
              </a:solidFill>
            </a:endParaRPr>
          </a:p>
        </p:txBody>
      </p:sp>
      <p:sp>
        <p:nvSpPr>
          <p:cNvPr id="52" name="타원 51"/>
          <p:cNvSpPr/>
          <p:nvPr/>
        </p:nvSpPr>
        <p:spPr>
          <a:xfrm>
            <a:off x="7812360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/>
          <p:cNvSpPr/>
          <p:nvPr/>
        </p:nvSpPr>
        <p:spPr>
          <a:xfrm>
            <a:off x="8052804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/>
          <p:cNvSpPr/>
          <p:nvPr/>
        </p:nvSpPr>
        <p:spPr>
          <a:xfrm>
            <a:off x="8283230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타원 60"/>
          <p:cNvSpPr/>
          <p:nvPr/>
        </p:nvSpPr>
        <p:spPr>
          <a:xfrm>
            <a:off x="8523674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타원 63"/>
          <p:cNvSpPr/>
          <p:nvPr/>
        </p:nvSpPr>
        <p:spPr>
          <a:xfrm>
            <a:off x="8764118" y="404664"/>
            <a:ext cx="200370" cy="180333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타원 65"/>
          <p:cNvSpPr/>
          <p:nvPr/>
        </p:nvSpPr>
        <p:spPr>
          <a:xfrm>
            <a:off x="8044038" y="404664"/>
            <a:ext cx="200370" cy="18033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7" name="Picture 3" descr="C:\Users\Mos\Desktop\g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488"/>
            <a:ext cx="441831" cy="36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8"/>
          <p:cNvSpPr>
            <a:spLocks noChangeArrowheads="1"/>
          </p:cNvSpPr>
          <p:nvPr/>
        </p:nvSpPr>
        <p:spPr bwMode="auto">
          <a:xfrm>
            <a:off x="711004" y="179348"/>
            <a:ext cx="62372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14388"/>
            <a:r>
              <a:rPr lang="en-US" altLang="ko-KR" dirty="0">
                <a:solidFill>
                  <a:srgbClr val="3E632B"/>
                </a:solidFill>
              </a:rPr>
              <a:t> </a:t>
            </a:r>
            <a:r>
              <a:rPr lang="en-US" altLang="ko-KR" b="1" dirty="0" smtClean="0">
                <a:solidFill>
                  <a:srgbClr val="3E632B"/>
                </a:solidFill>
              </a:rPr>
              <a:t>2012</a:t>
            </a:r>
            <a:r>
              <a:rPr lang="ko-KR" altLang="en-US" b="1" dirty="0">
                <a:solidFill>
                  <a:srgbClr val="3E632B"/>
                </a:solidFill>
              </a:rPr>
              <a:t> </a:t>
            </a:r>
            <a:r>
              <a:rPr lang="ko-KR" altLang="en-US" b="1" dirty="0" smtClean="0">
                <a:solidFill>
                  <a:srgbClr val="3E632B"/>
                </a:solidFill>
              </a:rPr>
              <a:t>우수디자인</a:t>
            </a:r>
            <a:r>
              <a:rPr lang="en-US" altLang="ko-KR" b="1" dirty="0" smtClean="0">
                <a:solidFill>
                  <a:srgbClr val="3E632B"/>
                </a:solidFill>
              </a:rPr>
              <a:t>(GD)</a:t>
            </a:r>
            <a:r>
              <a:rPr lang="ko-KR" altLang="en-US" b="1" dirty="0" smtClean="0">
                <a:solidFill>
                  <a:srgbClr val="3E632B"/>
                </a:solidFill>
              </a:rPr>
              <a:t> 상품선정</a:t>
            </a:r>
            <a:endParaRPr lang="ko-KR" altLang="en-US" b="1" dirty="0">
              <a:solidFill>
                <a:srgbClr val="3E63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56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6667">
              <a:srgbClr val="0C1208"/>
            </a:gs>
            <a:gs pos="39000">
              <a:srgbClr val="182511"/>
            </a:gs>
            <a:gs pos="91000">
              <a:srgbClr val="29411D"/>
            </a:gs>
            <a:gs pos="98000">
              <a:srgbClr val="263D1B"/>
            </a:gs>
          </a:gsLst>
          <a:lin ang="0" scaled="1"/>
          <a:tileRect/>
        </a:gra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2592</TotalTime>
  <Words>2729</Words>
  <Application>Microsoft Office PowerPoint</Application>
  <PresentationFormat>화면 슬라이드 쇼(4:3)</PresentationFormat>
  <Paragraphs>546</Paragraphs>
  <Slides>30</Slides>
  <Notes>14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Mos</dc:creator>
  <cp:lastModifiedBy>Mos</cp:lastModifiedBy>
  <cp:revision>163</cp:revision>
  <cp:lastPrinted>2012-05-30T00:11:15Z</cp:lastPrinted>
  <dcterms:created xsi:type="dcterms:W3CDTF">2012-05-15T05:45:00Z</dcterms:created>
  <dcterms:modified xsi:type="dcterms:W3CDTF">2012-05-31T02:44:53Z</dcterms:modified>
</cp:coreProperties>
</file>